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81" r:id="rId10"/>
    <p:sldId id="283" r:id="rId11"/>
    <p:sldId id="277" r:id="rId12"/>
    <p:sldId id="278" r:id="rId13"/>
    <p:sldId id="279" r:id="rId14"/>
    <p:sldId id="280" r:id="rId15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9pPr>
  </p:defaultTextStyle>
  <p:extLst>
    <p:ext uri="{EFAFB233-063F-42B5-8137-9DF3F51BA10A}">
      <p15:sldGuideLst xmlns:p15="http://schemas.microsoft.com/office/powerpoint/2012/main">
        <p15:guide id="1" orient="horz" pos="4320">
          <p15:clr>
            <a:srgbClr val="A4A3A4"/>
          </p15:clr>
        </p15:guide>
        <p15:guide id="2" pos="76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8F44A2F1-9E1F-4B54-A3A2-5F16C0AD49E2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4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78427" autoAdjust="0"/>
  </p:normalViewPr>
  <p:slideViewPr>
    <p:cSldViewPr snapToGrid="0">
      <p:cViewPr varScale="1">
        <p:scale>
          <a:sx n="42" d="100"/>
          <a:sy n="42" d="100"/>
        </p:scale>
        <p:origin x="1640" y="208"/>
      </p:cViewPr>
      <p:guideLst>
        <p:guide orient="horz" pos="4320"/>
        <p:guide pos="76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5" name="Shape 135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50501643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欢迎加入我们</a:t>
            </a:r>
            <a:r>
              <a:rPr lang="en-US" altLang="zh-CN" dirty="0"/>
              <a:t>le wagon part-time</a:t>
            </a:r>
            <a:r>
              <a:rPr lang="zh-CN" altLang="en-US" dirty="0"/>
              <a:t>产品开发培训营！你们准备好了吗！</a:t>
            </a:r>
            <a:endParaRPr lang="en-CA" altLang="zh-CN" dirty="0"/>
          </a:p>
          <a:p>
            <a:r>
              <a:rPr lang="en-CA" altLang="zh-CN" dirty="0"/>
              <a:t>Welcome to the</a:t>
            </a:r>
            <a:r>
              <a:rPr lang="en-CA" altLang="zh-CN" baseline="0" dirty="0"/>
              <a:t> Le Wagon part-time product development </a:t>
            </a:r>
            <a:r>
              <a:rPr lang="en-CA" altLang="zh-CN" baseline="0" dirty="0" err="1"/>
              <a:t>bootcamp</a:t>
            </a:r>
            <a:r>
              <a:rPr lang="en-CA" altLang="zh-CN" baseline="0" dirty="0"/>
              <a:t>! Are you ready?!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992093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971979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670522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altLang="zh-CN" dirty="0"/>
              <a:t>We will also hold some activities, everyone can participate, know more about some companies, CEOs and so on.</a:t>
            </a:r>
          </a:p>
          <a:p>
            <a:r>
              <a:rPr lang="en-CA" altLang="zh-CN" dirty="0"/>
              <a:t>This time there</a:t>
            </a:r>
            <a:r>
              <a:rPr lang="en-CA" altLang="zh-CN" baseline="0" dirty="0"/>
              <a:t> are 3 camps happening concurrently, so we will have the opportunity to share events and network together.</a:t>
            </a:r>
            <a:endParaRPr lang="en-CA" altLang="zh-CN" dirty="0"/>
          </a:p>
        </p:txBody>
      </p:sp>
    </p:spTree>
    <p:extLst>
      <p:ext uri="{BB962C8B-B14F-4D97-AF65-F5344CB8AC3E}">
        <p14:creationId xmlns:p14="http://schemas.microsoft.com/office/powerpoint/2010/main" val="9930832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24950080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大家准备好了吗？</a:t>
            </a:r>
          </a:p>
        </p:txBody>
      </p:sp>
    </p:spTree>
    <p:extLst>
      <p:ext uri="{BB962C8B-B14F-4D97-AF65-F5344CB8AC3E}">
        <p14:creationId xmlns:p14="http://schemas.microsoft.com/office/powerpoint/2010/main" val="4450700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程序员的思维方式是什么呢？</a:t>
            </a:r>
            <a:endParaRPr lang="en-CA" altLang="zh-CN" dirty="0"/>
          </a:p>
          <a:p>
            <a:r>
              <a:rPr lang="en-CA" altLang="zh-CN" dirty="0"/>
              <a:t>How do programmers</a:t>
            </a:r>
            <a:r>
              <a:rPr lang="en-CA" altLang="zh-CN" baseline="0" dirty="0"/>
              <a:t> think?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6411968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很简单：他们用代码来构建产品</a:t>
            </a:r>
            <a:endParaRPr lang="en-CA" altLang="zh-CN" dirty="0"/>
          </a:p>
          <a:p>
            <a:r>
              <a:rPr lang="en-CA" altLang="zh-CN" dirty="0"/>
              <a:t>The answer is simple: they use code to build products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903673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编码需要丰富的知识以及技能，这就不用多说了</a:t>
            </a:r>
            <a:endParaRPr lang="en-CA" altLang="zh-CN" dirty="0"/>
          </a:p>
          <a:p>
            <a:r>
              <a:rPr lang="en-CA" altLang="zh-CN" dirty="0"/>
              <a:t>Coding requires strong knowledge and skills, this should go without saying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056961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altLang="zh-CN" dirty="0"/>
              <a:t>What does coding actually involve?</a:t>
            </a:r>
          </a:p>
          <a:p>
            <a:r>
              <a:rPr lang="en-CA" altLang="zh-CN" dirty="0"/>
              <a:t>There are four key</a:t>
            </a:r>
            <a:r>
              <a:rPr lang="en-CA" altLang="zh-CN" baseline="0" dirty="0"/>
              <a:t> areas:</a:t>
            </a:r>
          </a:p>
          <a:p>
            <a:pPr marL="0" indent="0" algn="l">
              <a:buSzPct val="75000"/>
              <a:buNone/>
              <a:defRPr sz="9000">
                <a:latin typeface="Avenir Black"/>
                <a:ea typeface="Avenir Black"/>
                <a:cs typeface="Avenir Black"/>
                <a:sym typeface="Avenir Black"/>
              </a:defRPr>
            </a:pPr>
            <a:r>
              <a:rPr lang="en-CA" altLang="zh-CN" sz="2400" dirty="0">
                <a:solidFill>
                  <a:srgbClr val="333333"/>
                </a:solidFill>
              </a:rPr>
              <a:t>1. Product thinking: </a:t>
            </a:r>
            <a:r>
              <a:rPr lang="en-CA" altLang="zh-CN" sz="2400" dirty="0">
                <a:solidFill>
                  <a:srgbClr val="333333"/>
                </a:solidFill>
                <a:latin typeface="Avenir Book"/>
                <a:cs typeface="Avenir Book"/>
              </a:rPr>
              <a:t>Which type of product to build</a:t>
            </a:r>
          </a:p>
          <a:p>
            <a:pPr marL="0" indent="0" algn="l">
              <a:buSzPct val="75000"/>
              <a:buNone/>
              <a:defRPr sz="9000">
                <a:latin typeface="Avenir Black"/>
                <a:ea typeface="Avenir Black"/>
                <a:cs typeface="Avenir Black"/>
                <a:sym typeface="Avenir Black"/>
              </a:defRPr>
            </a:pPr>
            <a:r>
              <a:rPr lang="en-CA" sz="2400" dirty="0">
                <a:solidFill>
                  <a:srgbClr val="333333"/>
                </a:solidFill>
                <a:latin typeface="Avenir Book"/>
                <a:ea typeface="Avenir Book"/>
                <a:cs typeface="Avenir Book"/>
                <a:sym typeface="Avenir Book"/>
              </a:rPr>
              <a:t>2.</a:t>
            </a:r>
            <a:r>
              <a:rPr lang="en-CA" sz="2400" baseline="0" dirty="0">
                <a:solidFill>
                  <a:srgbClr val="333333"/>
                </a:solidFill>
                <a:latin typeface="Avenir Book"/>
                <a:ea typeface="Avenir Book"/>
                <a:cs typeface="Avenir Book"/>
                <a:sym typeface="Avenir Book"/>
              </a:rPr>
              <a:t> </a:t>
            </a:r>
            <a:r>
              <a:rPr lang="en-CA" altLang="zh-CN" sz="2400" dirty="0">
                <a:solidFill>
                  <a:srgbClr val="333333"/>
                </a:solidFill>
              </a:rPr>
              <a:t>Engineering: </a:t>
            </a:r>
            <a:r>
              <a:rPr lang="en-CA" altLang="zh-CN" sz="2400" dirty="0">
                <a:solidFill>
                  <a:srgbClr val="333333"/>
                </a:solidFill>
                <a:latin typeface="Avenir Book"/>
                <a:cs typeface="Avenir Book"/>
              </a:rPr>
              <a:t>How to build the product</a:t>
            </a:r>
            <a:r>
              <a:rPr lang="en-CA" altLang="zh-CN" sz="2400" dirty="0">
                <a:latin typeface="Avenir Book"/>
                <a:ea typeface="Avenir Book"/>
                <a:cs typeface="Avenir Book"/>
                <a:sym typeface="Avenir Book"/>
              </a:rPr>
              <a:t> </a:t>
            </a:r>
          </a:p>
          <a:p>
            <a:pPr marL="0" indent="0" algn="l">
              <a:buSzPct val="75000"/>
              <a:buNone/>
              <a:defRPr sz="9000">
                <a:latin typeface="Avenir Black"/>
                <a:ea typeface="Avenir Black"/>
                <a:cs typeface="Avenir Black"/>
                <a:sym typeface="Avenir Black"/>
              </a:defRPr>
            </a:pPr>
            <a:r>
              <a:rPr lang="en-CA" sz="2400" dirty="0">
                <a:latin typeface="Avenir Book"/>
                <a:ea typeface="Avenir Book"/>
                <a:cs typeface="Avenir Book"/>
                <a:sym typeface="Avenir Book"/>
              </a:rPr>
              <a:t>3. </a:t>
            </a:r>
            <a:r>
              <a:rPr lang="en-CA" altLang="zh-CN" sz="2400" dirty="0">
                <a:solidFill>
                  <a:srgbClr val="333333"/>
                </a:solidFill>
              </a:rPr>
              <a:t>UI &amp; UX: </a:t>
            </a:r>
            <a:r>
              <a:rPr lang="en-CA" altLang="zh-CN" sz="2400" dirty="0">
                <a:solidFill>
                  <a:srgbClr val="333333"/>
                </a:solidFill>
                <a:latin typeface="Avenir Book"/>
                <a:cs typeface="Avenir Book"/>
              </a:rPr>
              <a:t>How to make it most intuitive</a:t>
            </a:r>
          </a:p>
          <a:p>
            <a:pPr marL="0" indent="0" algn="l">
              <a:buSzPct val="75000"/>
              <a:buNone/>
              <a:defRPr sz="9000">
                <a:latin typeface="Avenir Black"/>
                <a:ea typeface="Avenir Black"/>
                <a:cs typeface="Avenir Black"/>
                <a:sym typeface="Avenir Black"/>
              </a:defRPr>
            </a:pPr>
            <a:r>
              <a:rPr lang="en-CA" sz="2400" dirty="0">
                <a:solidFill>
                  <a:srgbClr val="333333"/>
                </a:solidFill>
                <a:latin typeface="Avenir Book"/>
                <a:ea typeface="Avenir Book"/>
                <a:cs typeface="Avenir Book"/>
                <a:sym typeface="Avenir Book"/>
              </a:rPr>
              <a:t>4.</a:t>
            </a:r>
            <a:r>
              <a:rPr lang="en-CA" sz="2400" baseline="0" dirty="0">
                <a:solidFill>
                  <a:srgbClr val="333333"/>
                </a:solidFill>
                <a:latin typeface="Avenir Book"/>
                <a:ea typeface="Avenir Book"/>
                <a:cs typeface="Avenir Book"/>
                <a:sym typeface="Avenir Book"/>
              </a:rPr>
              <a:t> </a:t>
            </a:r>
            <a:r>
              <a:rPr lang="en-CA" altLang="zh-CN" sz="2400" dirty="0">
                <a:solidFill>
                  <a:srgbClr val="333333"/>
                </a:solidFill>
              </a:rPr>
              <a:t>Design: </a:t>
            </a:r>
            <a:r>
              <a:rPr lang="en-CA" altLang="zh-CN" sz="2400" dirty="0">
                <a:solidFill>
                  <a:srgbClr val="333333"/>
                </a:solidFill>
                <a:latin typeface="Avenir Book"/>
                <a:cs typeface="Avenir Book"/>
              </a:rPr>
              <a:t>How to make it beautiful</a:t>
            </a:r>
            <a:endParaRPr lang="en-CA" sz="2400" dirty="0">
              <a:latin typeface="Avenir Book"/>
              <a:ea typeface="Avenir Book"/>
              <a:cs typeface="Avenir Book"/>
              <a:sym typeface="Avenir Book"/>
            </a:endParaRPr>
          </a:p>
          <a:p>
            <a:endParaRPr lang="en-CA" altLang="zh-CN" dirty="0"/>
          </a:p>
          <a:p>
            <a:endParaRPr lang="en-CA" altLang="zh-CN" dirty="0"/>
          </a:p>
          <a:p>
            <a:r>
              <a:rPr lang="zh-CN" altLang="en-US" dirty="0"/>
              <a:t>代码到底是什呢？</a:t>
            </a:r>
            <a:endParaRPr lang="en-US" altLang="zh-CN" dirty="0"/>
          </a:p>
          <a:p>
            <a:r>
              <a:rPr lang="zh-CN" altLang="en-US" dirty="0"/>
              <a:t>需要考虑到四个主要方面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1. Product thinking </a:t>
            </a:r>
            <a:r>
              <a:rPr lang="zh-CN" altLang="en-US" dirty="0"/>
              <a:t>你想</a:t>
            </a:r>
            <a:r>
              <a:rPr lang="zh-CN" altLang="en-US" dirty="0">
                <a:solidFill>
                  <a:srgbClr val="333333"/>
                </a:solidFill>
              </a:rPr>
              <a:t>构建什么样的产品呢？</a:t>
            </a:r>
            <a:endParaRPr lang="en-US" altLang="zh-CN" dirty="0"/>
          </a:p>
          <a:p>
            <a:r>
              <a:rPr lang="en-US" altLang="zh-CN" dirty="0"/>
              <a:t>2. Engineering</a:t>
            </a:r>
            <a:r>
              <a:rPr lang="zh-CN" altLang="en-US" dirty="0">
                <a:solidFill>
                  <a:srgbClr val="333333"/>
                </a:solidFill>
              </a:rPr>
              <a:t>工程：</a:t>
            </a:r>
            <a:r>
              <a:rPr lang="zh-CN" altLang="en-US" dirty="0"/>
              <a:t>如何打造你的产品</a:t>
            </a:r>
            <a:endParaRPr lang="en-US" altLang="zh-CN" dirty="0"/>
          </a:p>
          <a:p>
            <a:r>
              <a:rPr lang="en-US" altLang="zh-CN" dirty="0"/>
              <a:t>3. </a:t>
            </a:r>
            <a:r>
              <a:rPr lang="en-US" altLang="zh-CN" dirty="0">
                <a:solidFill>
                  <a:srgbClr val="333333"/>
                </a:solidFill>
              </a:rPr>
              <a:t>UI &amp; UX</a:t>
            </a:r>
            <a:r>
              <a:rPr lang="zh-CN" altLang="en-US" dirty="0">
                <a:solidFill>
                  <a:srgbClr val="333333"/>
                </a:solidFill>
              </a:rPr>
              <a:t>：</a:t>
            </a:r>
            <a:r>
              <a:rPr lang="zh-CN" altLang="en-US" dirty="0"/>
              <a:t>如何让你的产品直观</a:t>
            </a:r>
            <a:endParaRPr lang="en-US" altLang="zh-CN" dirty="0"/>
          </a:p>
          <a:p>
            <a:r>
              <a:rPr lang="en-US" altLang="zh-CN" dirty="0">
                <a:solidFill>
                  <a:srgbClr val="333333"/>
                </a:solidFill>
              </a:rPr>
              <a:t>4. </a:t>
            </a:r>
            <a:r>
              <a:rPr lang="zh-CN" altLang="en-US" dirty="0">
                <a:solidFill>
                  <a:srgbClr val="333333"/>
                </a:solidFill>
              </a:rPr>
              <a:t>设计：</a:t>
            </a:r>
            <a:r>
              <a:rPr lang="zh-CN" altLang="en-US" dirty="0"/>
              <a:t>如何美化你的产品</a:t>
            </a:r>
            <a:endParaRPr lang="en-CA" altLang="zh-CN" dirty="0"/>
          </a:p>
        </p:txBody>
      </p:sp>
    </p:spTree>
    <p:extLst>
      <p:ext uri="{BB962C8B-B14F-4D97-AF65-F5344CB8AC3E}">
        <p14:creationId xmlns:p14="http://schemas.microsoft.com/office/powerpoint/2010/main" val="20513755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 sz="10000">
                <a:solidFill>
                  <a:srgbClr val="FFFFFF"/>
                </a:solidFill>
                <a:latin typeface="Avenir Book"/>
                <a:ea typeface="Avenir Book"/>
                <a:cs typeface="Avenir Book"/>
                <a:sym typeface="Avenir Book"/>
              </a:defRPr>
            </a:pPr>
            <a:r>
              <a:rPr lang="zh-CN" altLang="en-US" dirty="0"/>
              <a:t>我们不会像传统计算机科学学位那样教你</a:t>
            </a:r>
          </a:p>
          <a:p>
            <a:endParaRPr lang="en-US" altLang="zh-CN" dirty="0"/>
          </a:p>
          <a:p>
            <a:r>
              <a:rPr lang="zh-CN" altLang="en-US" dirty="0"/>
              <a:t>而 我们将教你如何制造产品</a:t>
            </a:r>
            <a:endParaRPr lang="en-CA" altLang="zh-CN" dirty="0"/>
          </a:p>
          <a:p>
            <a:endParaRPr lang="en-CA" altLang="zh-CN" dirty="0"/>
          </a:p>
          <a:p>
            <a:r>
              <a:rPr lang="en-CA" altLang="zh-CN" dirty="0"/>
              <a:t>We will not teach you like the traditional CS degree, we will teach you how to make products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498005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然而，没有捷径 </a:t>
            </a:r>
            <a:r>
              <a:rPr lang="en-US" altLang="zh-CN" sz="2200" b="0" i="0" dirty="0" err="1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méi</a:t>
            </a:r>
            <a:r>
              <a:rPr lang="en-US" altLang="zh-CN" sz="2200" b="0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altLang="zh-CN" sz="2200" b="0" i="0" dirty="0" err="1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yǒu</a:t>
            </a:r>
            <a:r>
              <a:rPr lang="en-US" altLang="zh-CN" sz="2200" b="0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altLang="zh-CN" sz="2200" b="0" i="0" dirty="0" err="1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jié</a:t>
            </a:r>
            <a:r>
              <a:rPr lang="en-US" altLang="zh-CN" sz="2200" b="0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altLang="zh-CN" sz="2200" b="0" i="0" dirty="0" err="1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jìng</a:t>
            </a:r>
            <a:endParaRPr lang="zh-CN" altLang="en-US" dirty="0"/>
          </a:p>
          <a:p>
            <a:r>
              <a:rPr lang="zh-CN" altLang="en-US" dirty="0"/>
              <a:t> </a:t>
            </a:r>
            <a:r>
              <a:rPr lang="en-US" altLang="zh-CN" dirty="0"/>
              <a:t>there are no shortcuts</a:t>
            </a:r>
          </a:p>
          <a:p>
            <a:endParaRPr lang="en-US" altLang="zh-CN" dirty="0"/>
          </a:p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dirty="0">
                <a:latin typeface="Avenir Book"/>
                <a:ea typeface="Avenir Book"/>
                <a:cs typeface="Avenir Book"/>
                <a:sym typeface="Avenir Book"/>
              </a:rPr>
              <a:t>本课程将涵盖一些主要的编程概念</a:t>
            </a:r>
            <a:endParaRPr lang="zh-CN" altLang="en-US" dirty="0">
              <a:latin typeface="Avenir Book"/>
              <a:ea typeface="Avenir Book"/>
              <a:cs typeface="Avenir Book"/>
              <a:sym typeface="Avenir Book"/>
            </a:endParaRPr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6557624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altLang="zh-CN" dirty="0"/>
              <a:t>You will find this course very challenging,</a:t>
            </a:r>
          </a:p>
          <a:p>
            <a:pPr marL="0" marR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altLang="zh-CN" dirty="0"/>
              <a:t>But don’t worry,</a:t>
            </a:r>
          </a:p>
          <a:p>
            <a:pPr marL="0" marR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A" altLang="zh-CN" dirty="0"/>
          </a:p>
          <a:p>
            <a:pPr marL="0" marR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altLang="zh-CN" dirty="0"/>
              <a:t>do not give up</a:t>
            </a:r>
          </a:p>
          <a:p>
            <a:pPr marL="0" marR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altLang="zh-CN" dirty="0"/>
              <a:t>Believe in us</a:t>
            </a:r>
          </a:p>
          <a:p>
            <a:pPr marL="0" marR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altLang="zh-CN" dirty="0"/>
              <a:t>Remain curious</a:t>
            </a:r>
          </a:p>
          <a:p>
            <a:pPr marL="0" marR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A" altLang="zh-CN" dirty="0"/>
          </a:p>
          <a:p>
            <a:endParaRPr lang="en-CA" altLang="zh-CN" dirty="0"/>
          </a:p>
          <a:p>
            <a:r>
              <a:rPr lang="zh-CN" altLang="en-US" dirty="0"/>
              <a:t>你会发现这门课很有挑战性，</a:t>
            </a:r>
            <a:endParaRPr lang="en-US" altLang="zh-CN" dirty="0"/>
          </a:p>
          <a:p>
            <a:r>
              <a:rPr lang="zh-CN" altLang="en-US" dirty="0"/>
              <a:t>但不用担心， 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不要放弃</a:t>
            </a:r>
            <a:endParaRPr lang="en-US" altLang="zh-CN" dirty="0"/>
          </a:p>
          <a:p>
            <a:r>
              <a:rPr lang="zh-CN" altLang="en-US" dirty="0"/>
              <a:t>相信我们</a:t>
            </a:r>
            <a:endParaRPr lang="en-US" altLang="zh-CN" dirty="0"/>
          </a:p>
          <a:p>
            <a:r>
              <a:rPr lang="zh-CN" altLang="en-US" dirty="0"/>
              <a:t>保持好奇心</a:t>
            </a:r>
            <a:endParaRPr lang="en-CA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781551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准时到达</a:t>
            </a:r>
            <a:endParaRPr lang="en-US" altLang="zh-CN" dirty="0"/>
          </a:p>
          <a:p>
            <a:r>
              <a:rPr lang="zh-CN" altLang="en-US" dirty="0"/>
              <a:t>教课</a:t>
            </a:r>
            <a:endParaRPr lang="en-CA" altLang="zh-CN" dirty="0"/>
          </a:p>
          <a:p>
            <a:endParaRPr lang="en-CA" altLang="zh-CN" dirty="0"/>
          </a:p>
          <a:p>
            <a:r>
              <a:rPr lang="en-CA" altLang="zh-CN" dirty="0"/>
              <a:t>Please</a:t>
            </a:r>
            <a:r>
              <a:rPr lang="en-CA" altLang="zh-CN" baseline="0" dirty="0"/>
              <a:t> a</a:t>
            </a:r>
            <a:r>
              <a:rPr lang="en-CA" altLang="zh-CN" dirty="0"/>
              <a:t>rrive on time!</a:t>
            </a:r>
          </a:p>
          <a:p>
            <a:endParaRPr lang="en-CA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2484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228600" algn="ctr">
              <a:spcBef>
                <a:spcPts val="0"/>
              </a:spcBef>
              <a:buSzTx/>
              <a:buNone/>
              <a:defRPr sz="4400"/>
            </a:lvl2pPr>
            <a:lvl3pPr marL="0" indent="457200" algn="ctr">
              <a:spcBef>
                <a:spcPts val="0"/>
              </a:spcBef>
              <a:buSzTx/>
              <a:buNone/>
              <a:defRPr sz="4400"/>
            </a:lvl3pPr>
            <a:lvl4pPr marL="0" indent="685800" algn="ctr">
              <a:spcBef>
                <a:spcPts val="0"/>
              </a:spcBef>
              <a:buSzTx/>
              <a:buNone/>
              <a:defRPr sz="4400"/>
            </a:lvl4pPr>
            <a:lvl5pPr marL="0" indent="914400" algn="ctr">
              <a:spcBef>
                <a:spcPts val="0"/>
              </a:spcBef>
              <a:buSzTx/>
              <a:buNone/>
              <a:defRPr sz="4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>
            <a:spLocks noGrp="1"/>
          </p:cNvSpPr>
          <p:nvPr>
            <p:ph type="body" sz="quarter" idx="13"/>
          </p:nvPr>
        </p:nvSpPr>
        <p:spPr>
          <a:xfrm>
            <a:off x="2387600" y="8953500"/>
            <a:ext cx="19621500" cy="6858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94" name="“Type a quote here.”"/>
          <p:cNvSpPr txBox="1">
            <a:spLocks noGrp="1"/>
          </p:cNvSpPr>
          <p:nvPr>
            <p:ph type="body" sz="quarter" idx="14"/>
          </p:nvPr>
        </p:nvSpPr>
        <p:spPr>
          <a:xfrm>
            <a:off x="2387600" y="6045200"/>
            <a:ext cx="19621500" cy="8890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</a:lvl1pPr>
          </a:lstStyle>
          <a:p>
            <a:r>
              <a:t>“Type a quote here.” </a:t>
            </a:r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>
            <a:spLocks noGrp="1"/>
          </p:cNvSpPr>
          <p:nvPr>
            <p:ph type="pic" idx="13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itle Text"/>
          <p:cNvSpPr txBox="1">
            <a:spLocks noGrp="1"/>
          </p:cNvSpPr>
          <p:nvPr>
            <p:ph type="title"/>
          </p:nvPr>
        </p:nvSpPr>
        <p:spPr>
          <a:xfrm>
            <a:off x="6338589" y="2183308"/>
            <a:ext cx="11706822" cy="2277071"/>
          </a:xfrm>
          <a:prstGeom prst="rect">
            <a:avLst/>
          </a:prstGeom>
        </p:spPr>
        <p:txBody>
          <a:bodyPr lIns="53578" tIns="53578" rIns="53578" bIns="53578"/>
          <a:lstStyle>
            <a:lvl1pPr defTabSz="821531">
              <a:defRPr sz="10800"/>
            </a:lvl1pPr>
          </a:lstStyle>
          <a:p>
            <a:r>
              <a:t>Title Text</a:t>
            </a:r>
          </a:p>
        </p:txBody>
      </p:sp>
      <p:sp>
        <p:nvSpPr>
          <p:cNvPr id="118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6338589" y="4460378"/>
            <a:ext cx="11706822" cy="6630295"/>
          </a:xfrm>
          <a:prstGeom prst="rect">
            <a:avLst/>
          </a:prstGeom>
        </p:spPr>
        <p:txBody>
          <a:bodyPr lIns="53578" tIns="53578" rIns="53578" bIns="53578"/>
          <a:lstStyle>
            <a:lvl1pPr marL="567972" indent="-567972" defTabSz="821531">
              <a:defRPr sz="4600"/>
            </a:lvl1pPr>
            <a:lvl2pPr marL="1012472" indent="-567972" defTabSz="821531">
              <a:defRPr sz="4600"/>
            </a:lvl2pPr>
            <a:lvl3pPr marL="1456972" indent="-567972" defTabSz="821531">
              <a:defRPr sz="4600"/>
            </a:lvl3pPr>
            <a:lvl4pPr marL="1901472" indent="-567972" defTabSz="821531">
              <a:defRPr sz="4600"/>
            </a:lvl4pPr>
            <a:lvl5pPr marL="2345972" indent="-567972" defTabSz="821531">
              <a:defRPr sz="4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70028" y="11472416"/>
            <a:ext cx="430550" cy="437357"/>
          </a:xfrm>
          <a:prstGeom prst="rect">
            <a:avLst/>
          </a:prstGeom>
        </p:spPr>
        <p:txBody>
          <a:bodyPr lIns="53578" tIns="53578" rIns="53578" bIns="53578"/>
          <a:lstStyle>
            <a:lvl1pPr defTabSz="821531">
              <a:defRPr sz="2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itle Text"/>
          <p:cNvSpPr txBox="1">
            <a:spLocks noGrp="1"/>
          </p:cNvSpPr>
          <p:nvPr>
            <p:ph type="title"/>
          </p:nvPr>
        </p:nvSpPr>
        <p:spPr>
          <a:xfrm>
            <a:off x="6673453" y="3442394"/>
            <a:ext cx="11037095" cy="3482579"/>
          </a:xfrm>
          <a:prstGeom prst="rect">
            <a:avLst/>
          </a:prstGeom>
        </p:spPr>
        <p:txBody>
          <a:bodyPr lIns="53578" tIns="53578" rIns="53578" bIns="53578" anchor="b"/>
          <a:lstStyle>
            <a:lvl1pPr defTabSz="821531">
              <a:defRPr sz="10800"/>
            </a:lvl1pPr>
          </a:lstStyle>
          <a:p>
            <a:r>
              <a:t>Title Text</a:t>
            </a:r>
          </a:p>
        </p:txBody>
      </p:sp>
      <p:sp>
        <p:nvSpPr>
          <p:cNvPr id="12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673453" y="7018734"/>
            <a:ext cx="11037095" cy="1192114"/>
          </a:xfrm>
          <a:prstGeom prst="rect">
            <a:avLst/>
          </a:prstGeom>
        </p:spPr>
        <p:txBody>
          <a:bodyPr lIns="53578" tIns="53578" rIns="53578" bIns="53578" anchor="t"/>
          <a:lstStyle>
            <a:lvl1pPr marL="0" indent="0" algn="ctr" defTabSz="821531">
              <a:spcBef>
                <a:spcPts val="0"/>
              </a:spcBef>
              <a:buSzTx/>
              <a:buNone/>
              <a:defRPr sz="4200"/>
            </a:lvl1pPr>
            <a:lvl2pPr marL="0" indent="228600" algn="ctr" defTabSz="821531">
              <a:spcBef>
                <a:spcPts val="0"/>
              </a:spcBef>
              <a:buSzTx/>
              <a:buNone/>
              <a:defRPr sz="4200"/>
            </a:lvl2pPr>
            <a:lvl3pPr marL="0" indent="457200" algn="ctr" defTabSz="821531">
              <a:spcBef>
                <a:spcPts val="0"/>
              </a:spcBef>
              <a:buSzTx/>
              <a:buNone/>
              <a:defRPr sz="4200"/>
            </a:lvl3pPr>
            <a:lvl4pPr marL="0" indent="685800" algn="ctr" defTabSz="821531">
              <a:spcBef>
                <a:spcPts val="0"/>
              </a:spcBef>
              <a:buSzTx/>
              <a:buNone/>
              <a:defRPr sz="4200"/>
            </a:lvl4pPr>
            <a:lvl5pPr marL="0" indent="914400" algn="ctr" defTabSz="821531">
              <a:spcBef>
                <a:spcPts val="0"/>
              </a:spcBef>
              <a:buSzTx/>
              <a:buNone/>
              <a:defRPr sz="4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70028" y="11472416"/>
            <a:ext cx="430550" cy="437357"/>
          </a:xfrm>
          <a:prstGeom prst="rect">
            <a:avLst/>
          </a:prstGeom>
        </p:spPr>
        <p:txBody>
          <a:bodyPr lIns="53578" tIns="53578" rIns="53578" bIns="53578"/>
          <a:lstStyle>
            <a:lvl1pPr defTabSz="821531">
              <a:defRPr sz="2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>
            <a:spLocks noGrp="1"/>
          </p:cNvSpPr>
          <p:nvPr>
            <p:ph type="pic" idx="13"/>
          </p:nvPr>
        </p:nvSpPr>
        <p:spPr>
          <a:xfrm>
            <a:off x="3125968" y="673100"/>
            <a:ext cx="18135601" cy="8737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xfrm>
            <a:off x="635000" y="9448800"/>
            <a:ext cx="23114000" cy="20066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35000" y="11518900"/>
            <a:ext cx="23114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228600" algn="ctr">
              <a:spcBef>
                <a:spcPts val="0"/>
              </a:spcBef>
              <a:buSzTx/>
              <a:buNone/>
              <a:defRPr sz="4400"/>
            </a:lvl2pPr>
            <a:lvl3pPr marL="0" indent="457200" algn="ctr">
              <a:spcBef>
                <a:spcPts val="0"/>
              </a:spcBef>
              <a:buSzTx/>
              <a:buNone/>
              <a:defRPr sz="4400"/>
            </a:lvl3pPr>
            <a:lvl4pPr marL="0" indent="685800" algn="ctr">
              <a:spcBef>
                <a:spcPts val="0"/>
              </a:spcBef>
              <a:buSzTx/>
              <a:buNone/>
              <a:defRPr sz="4400"/>
            </a:lvl4pPr>
            <a:lvl5pPr marL="0" indent="914400" algn="ctr">
              <a:spcBef>
                <a:spcPts val="0"/>
              </a:spcBef>
              <a:buSzTx/>
              <a:buNone/>
              <a:defRPr sz="4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1778000" y="4533900"/>
            <a:ext cx="20828000" cy="46482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>
            <a:spLocks noGrp="1"/>
          </p:cNvSpPr>
          <p:nvPr>
            <p:ph type="pic" sz="half" idx="13"/>
          </p:nvPr>
        </p:nvSpPr>
        <p:spPr>
          <a:xfrm>
            <a:off x="13165980" y="1104900"/>
            <a:ext cx="9525001" cy="115062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xfrm>
            <a:off x="1651000" y="1104900"/>
            <a:ext cx="10223500" cy="5613400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r>
              <a:t>Title Text</a:t>
            </a:r>
          </a:p>
        </p:txBody>
      </p:sp>
      <p:sp>
        <p:nvSpPr>
          <p:cNvPr id="4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651000" y="6845300"/>
            <a:ext cx="10223500" cy="5765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228600" algn="ctr">
              <a:spcBef>
                <a:spcPts val="0"/>
              </a:spcBef>
              <a:buSzTx/>
              <a:buNone/>
              <a:defRPr sz="4400"/>
            </a:lvl2pPr>
            <a:lvl3pPr marL="0" indent="457200" algn="ctr">
              <a:spcBef>
                <a:spcPts val="0"/>
              </a:spcBef>
              <a:buSzTx/>
              <a:buNone/>
              <a:defRPr sz="4400"/>
            </a:lvl3pPr>
            <a:lvl4pPr marL="0" indent="685800" algn="ctr">
              <a:spcBef>
                <a:spcPts val="0"/>
              </a:spcBef>
              <a:buSzTx/>
              <a:buNone/>
              <a:defRPr sz="4400"/>
            </a:lvl4pPr>
            <a:lvl5pPr marL="0" indent="914400" algn="ctr">
              <a:spcBef>
                <a:spcPts val="0"/>
              </a:spcBef>
              <a:buSzTx/>
              <a:buNone/>
              <a:defRPr sz="4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>
            <a:spLocks noGrp="1"/>
          </p:cNvSpPr>
          <p:nvPr>
            <p:ph type="pic" sz="half" idx="13"/>
          </p:nvPr>
        </p:nvSpPr>
        <p:spPr>
          <a:xfrm>
            <a:off x="13169900" y="3238500"/>
            <a:ext cx="9525000" cy="9207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689100" y="3238500"/>
            <a:ext cx="10007600" cy="9207500"/>
          </a:xfrm>
          <a:prstGeom prst="rect">
            <a:avLst/>
          </a:prstGeom>
        </p:spPr>
        <p:txBody>
          <a:bodyPr/>
          <a:lstStyle>
            <a:lvl1pPr marL="558800" indent="-558800">
              <a:spcBef>
                <a:spcPts val="4500"/>
              </a:spcBef>
              <a:defRPr sz="4500"/>
            </a:lvl1pPr>
            <a:lvl2pPr marL="1117600" indent="-558800">
              <a:spcBef>
                <a:spcPts val="4500"/>
              </a:spcBef>
              <a:defRPr sz="4500"/>
            </a:lvl2pPr>
            <a:lvl3pPr marL="1676400" indent="-558800">
              <a:spcBef>
                <a:spcPts val="4500"/>
              </a:spcBef>
              <a:defRPr sz="4500"/>
            </a:lvl3pPr>
            <a:lvl4pPr marL="2235200" indent="-558800">
              <a:spcBef>
                <a:spcPts val="4500"/>
              </a:spcBef>
              <a:defRPr sz="4500"/>
            </a:lvl4pPr>
            <a:lvl5pPr marL="2794000" indent="-558800">
              <a:spcBef>
                <a:spcPts val="4500"/>
              </a:spcBef>
              <a:defRPr sz="45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>
            <a:spLocks noGrp="1"/>
          </p:cNvSpPr>
          <p:nvPr>
            <p:ph type="body" idx="1"/>
          </p:nvPr>
        </p:nvSpPr>
        <p:spPr>
          <a:xfrm>
            <a:off x="1689100" y="1778000"/>
            <a:ext cx="21005800" cy="1014730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>
            <a:spLocks noGrp="1"/>
          </p:cNvSpPr>
          <p:nvPr>
            <p:ph type="pic" sz="quarter" idx="13"/>
          </p:nvPr>
        </p:nvSpPr>
        <p:spPr>
          <a:xfrm>
            <a:off x="15760700" y="7048500"/>
            <a:ext cx="7404100" cy="5549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Image"/>
          <p:cNvSpPr>
            <a:spLocks noGrp="1"/>
          </p:cNvSpPr>
          <p:nvPr>
            <p:ph type="pic" sz="quarter" idx="14"/>
          </p:nvPr>
        </p:nvSpPr>
        <p:spPr>
          <a:xfrm>
            <a:off x="15760700" y="1130300"/>
            <a:ext cx="7404100" cy="5549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Image"/>
          <p:cNvSpPr>
            <a:spLocks noGrp="1"/>
          </p:cNvSpPr>
          <p:nvPr>
            <p:ph type="pic" idx="15"/>
          </p:nvPr>
        </p:nvSpPr>
        <p:spPr>
          <a:xfrm>
            <a:off x="1206500" y="1130300"/>
            <a:ext cx="14173200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1689100" y="952500"/>
            <a:ext cx="21005800" cy="228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1689100" y="3238500"/>
            <a:ext cx="21005800" cy="9207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9031" y="13081000"/>
            <a:ext cx="453238" cy="4699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ransition spd="med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63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127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90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254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317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381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444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508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571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Le Wagon…"/>
          <p:cNvSpPr txBox="1"/>
          <p:nvPr/>
        </p:nvSpPr>
        <p:spPr>
          <a:xfrm>
            <a:off x="4891123" y="7279816"/>
            <a:ext cx="14601754" cy="13336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8000">
                <a:solidFill>
                  <a:srgbClr val="A6AAA9"/>
                </a:solidFill>
                <a:latin typeface="Avenir Book"/>
                <a:ea typeface="Avenir Book"/>
                <a:cs typeface="Avenir Book"/>
                <a:sym typeface="Avenir Book"/>
              </a:defRPr>
            </a:pPr>
            <a:r>
              <a:rPr dirty="0">
                <a:latin typeface="SF Pro Text" pitchFamily="2" charset="0"/>
                <a:ea typeface="SF Pro Text" pitchFamily="2" charset="0"/>
                <a:cs typeface="Circular Std Book" panose="020B0604020101020102" pitchFamily="34" charset="77"/>
              </a:rPr>
              <a:t>The beginning of your journey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74D0D7-A71E-43C0-9C37-22769EC72D3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9316" y="4857188"/>
            <a:ext cx="4792013" cy="149525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frame_4.png" descr="frame_4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186" name="Table"/>
          <p:cNvGraphicFramePr/>
          <p:nvPr>
            <p:extLst>
              <p:ext uri="{D42A27DB-BD31-4B8C-83A1-F6EECF244321}">
                <p14:modId xmlns:p14="http://schemas.microsoft.com/office/powerpoint/2010/main" val="3836427468"/>
              </p:ext>
            </p:extLst>
          </p:nvPr>
        </p:nvGraphicFramePr>
        <p:xfrm>
          <a:off x="3839428" y="5238571"/>
          <a:ext cx="16379749" cy="2047382"/>
        </p:xfrm>
        <a:graphic>
          <a:graphicData uri="http://schemas.openxmlformats.org/drawingml/2006/table">
            <a:tbl>
              <a:tblPr bandRow="1">
                <a:tableStyleId>{8F44A2F1-9E1F-4B54-A3A2-5F16C0AD49E2}</a:tableStyleId>
              </a:tblPr>
              <a:tblGrid>
                <a:gridCol w="54406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9391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023691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lang="en-US" altLang="zh-CN" sz="4000" dirty="0">
                          <a:latin typeface="Avenir Black"/>
                          <a:ea typeface="Avenir Black"/>
                          <a:cs typeface="Avenir Black"/>
                          <a:sym typeface="Avenir Black"/>
                        </a:rPr>
                        <a:t>8:30 - 9:00</a:t>
                      </a:r>
                      <a:endParaRPr sz="4000" dirty="0">
                        <a:latin typeface="Avenir Black"/>
                        <a:ea typeface="Avenir Black"/>
                        <a:cs typeface="Avenir Black"/>
                        <a:sym typeface="Avenir Black"/>
                      </a:endParaRP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lang="en-CA" altLang="zh-CN" sz="4000" dirty="0">
                          <a:latin typeface="Avenir Black"/>
                          <a:ea typeface="Avenir Black"/>
                          <a:cs typeface="Avenir Black"/>
                          <a:sym typeface="Avenir Black"/>
                        </a:rPr>
                        <a:t>Arrive</a:t>
                      </a:r>
                      <a:r>
                        <a:rPr lang="en-CA" altLang="zh-CN" sz="4000" baseline="0" dirty="0">
                          <a:latin typeface="Avenir Black"/>
                          <a:ea typeface="Avenir Black"/>
                          <a:cs typeface="Avenir Black"/>
                          <a:sym typeface="Avenir Black"/>
                        </a:rPr>
                        <a:t> </a:t>
                      </a:r>
                      <a:r>
                        <a:rPr lang="en-US" altLang="zh-CN" sz="4000" baseline="0" dirty="0">
                          <a:latin typeface="Avenir Black"/>
                          <a:ea typeface="Avenir Black"/>
                          <a:cs typeface="Avenir Black"/>
                          <a:sym typeface="Avenir Black"/>
                        </a:rPr>
                        <a:t>on campus</a:t>
                      </a:r>
                      <a:endParaRPr lang="en-CA" sz="4000" dirty="0">
                        <a:latin typeface="Avenir Black"/>
                        <a:ea typeface="Avenir Black"/>
                        <a:cs typeface="Avenir Black"/>
                        <a:sym typeface="Avenir Black"/>
                      </a:endParaRP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23691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lang="en-US" altLang="zh-CN" sz="4000" dirty="0">
                          <a:latin typeface="Avenir Black"/>
                          <a:ea typeface="Avenir Black"/>
                          <a:cs typeface="Avenir Black"/>
                          <a:sym typeface="Avenir Black"/>
                        </a:rPr>
                        <a:t>9:00 – 18:00</a:t>
                      </a:r>
                      <a:endParaRPr sz="4000" dirty="0">
                        <a:latin typeface="Avenir Black"/>
                        <a:ea typeface="Avenir Black"/>
                        <a:cs typeface="Avenir Black"/>
                        <a:sym typeface="Avenir Black"/>
                      </a:endParaRP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lang="en-CA" altLang="zh-CN" sz="4000" dirty="0">
                          <a:latin typeface="Avenir Black"/>
                          <a:ea typeface="Avenir Black"/>
                          <a:cs typeface="Avenir Black"/>
                          <a:sym typeface="Avenir Black"/>
                        </a:rPr>
                        <a:t>Complete the challenge with your buddy</a:t>
                      </a:r>
                      <a:endParaRPr lang="en-CA" sz="4000" dirty="0">
                        <a:latin typeface="Avenir Black"/>
                        <a:ea typeface="Avenir Black"/>
                        <a:cs typeface="Avenir Black"/>
                        <a:sym typeface="Avenir Black"/>
                      </a:endParaRP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⌚ Your typical day">
            <a:extLst>
              <a:ext uri="{FF2B5EF4-FFF2-40B4-BE49-F238E27FC236}">
                <a16:creationId xmlns:a16="http://schemas.microsoft.com/office/drawing/2014/main" id="{520E0815-EC87-BA44-8663-028904BEBB98}"/>
              </a:ext>
            </a:extLst>
          </p:cNvPr>
          <p:cNvSpPr txBox="1"/>
          <p:nvPr/>
        </p:nvSpPr>
        <p:spPr>
          <a:xfrm>
            <a:off x="4447140" y="1615668"/>
            <a:ext cx="15594013" cy="16414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0000">
                <a:solidFill>
                  <a:srgbClr val="333333"/>
                </a:solidFill>
                <a:latin typeface="Avenir Black"/>
                <a:ea typeface="Avenir Black"/>
                <a:cs typeface="Avenir Black"/>
                <a:sym typeface="Avenir Black"/>
              </a:defRPr>
            </a:lvl1pPr>
          </a:lstStyle>
          <a:p>
            <a:pPr algn="ctr"/>
            <a:r>
              <a:rPr lang="en-US" altLang="zh-CN" b="1" dirty="0">
                <a:latin typeface="Circular Std Black" panose="020B0604020101020102" pitchFamily="34" charset="77"/>
                <a:cs typeface="Circular Std Black" panose="020B0604020101020102" pitchFamily="34" charset="77"/>
              </a:rPr>
              <a:t> Schedule every Saturday</a:t>
            </a:r>
            <a:endParaRPr b="1" dirty="0">
              <a:latin typeface="Circular Std Black" panose="020B0604020101020102" pitchFamily="34" charset="77"/>
              <a:cs typeface="Circular Std Black" panose="020B0604020101020102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834209963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frame_4.png" descr="frame_4.png">
            <a:extLst>
              <a:ext uri="{FF2B5EF4-FFF2-40B4-BE49-F238E27FC236}">
                <a16:creationId xmlns:a16="http://schemas.microsoft.com/office/drawing/2014/main" id="{40852595-3FF4-FC4E-9C12-5FD4D8F4E4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280" name="Rules for success"/>
          <p:cNvSpPr txBox="1"/>
          <p:nvPr/>
        </p:nvSpPr>
        <p:spPr>
          <a:xfrm>
            <a:off x="3514597" y="1673940"/>
            <a:ext cx="3332921" cy="16414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10000">
                <a:solidFill>
                  <a:srgbClr val="333333"/>
                </a:solidFill>
                <a:latin typeface="Avenir Black"/>
                <a:ea typeface="Avenir Black"/>
                <a:cs typeface="Avenir Black"/>
                <a:sym typeface="Avenir Black"/>
              </a:defRPr>
            </a:pPr>
            <a:r>
              <a:rPr lang="en-CA" altLang="zh-CN" b="1" dirty="0">
                <a:latin typeface="Circular Std Black" panose="020B0604020101020102" pitchFamily="34" charset="77"/>
                <a:cs typeface="Circular Std Black" panose="020B0604020101020102" pitchFamily="34" charset="77"/>
              </a:rPr>
              <a:t>Rules</a:t>
            </a:r>
            <a:endParaRPr b="1" dirty="0">
              <a:latin typeface="Circular Std Black" panose="020B0604020101020102" pitchFamily="34" charset="77"/>
              <a:ea typeface="Avenir Book"/>
              <a:cs typeface="Circular Std Black" panose="020B0604020101020102" pitchFamily="34" charset="77"/>
              <a:sym typeface="Avenir Book"/>
            </a:endParaRPr>
          </a:p>
        </p:txBody>
      </p:sp>
      <p:sp>
        <p:nvSpPr>
          <p:cNvPr id="281" name="Be here at 8:30 ⏰…"/>
          <p:cNvSpPr txBox="1"/>
          <p:nvPr/>
        </p:nvSpPr>
        <p:spPr>
          <a:xfrm>
            <a:off x="1501154" y="4462782"/>
            <a:ext cx="19002638" cy="6893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854807" indent="-854807" algn="l">
              <a:lnSpc>
                <a:spcPct val="150000"/>
              </a:lnSpc>
              <a:buSzPct val="75000"/>
              <a:buChar char="•"/>
              <a:defRPr sz="7000">
                <a:latin typeface="Avenir Medium"/>
                <a:ea typeface="Avenir Medium"/>
                <a:cs typeface="Avenir Medium"/>
                <a:sym typeface="Avenir Medium"/>
              </a:defRPr>
            </a:pPr>
            <a:r>
              <a:rPr lang="en-CA" altLang="zh-CN" sz="6000" dirty="0">
                <a:latin typeface="SF Pro Text" pitchFamily="2" charset="0"/>
                <a:ea typeface="SF Pro Text" pitchFamily="2" charset="0"/>
                <a:cs typeface="Avenir Black"/>
                <a:sym typeface="Avenir Black"/>
              </a:rPr>
              <a:t>Please do not be late</a:t>
            </a:r>
            <a:r>
              <a:rPr lang="zh-CN" altLang="en-US" sz="6000" dirty="0">
                <a:latin typeface="SF Pro Text" pitchFamily="2" charset="0"/>
                <a:ea typeface="Avenir Black"/>
                <a:cs typeface="Avenir Black"/>
                <a:sym typeface="Avenir Black"/>
              </a:rPr>
              <a:t> </a:t>
            </a:r>
            <a:r>
              <a:rPr sz="6000" dirty="0">
                <a:latin typeface="SF Pro Text" pitchFamily="2" charset="0"/>
                <a:ea typeface="SF Pro Text" pitchFamily="2" charset="0"/>
                <a:cs typeface="Avenir Black"/>
                <a:sym typeface="Avenir Black"/>
              </a:rPr>
              <a:t>⏰</a:t>
            </a:r>
          </a:p>
          <a:p>
            <a:pPr marL="854807" indent="-854807" algn="l">
              <a:lnSpc>
                <a:spcPct val="150000"/>
              </a:lnSpc>
              <a:buSzPct val="75000"/>
              <a:buChar char="•"/>
              <a:defRPr sz="7000">
                <a:latin typeface="Avenir Medium"/>
                <a:ea typeface="Avenir Medium"/>
                <a:cs typeface="Avenir Medium"/>
                <a:sym typeface="Avenir Medium"/>
              </a:defRPr>
            </a:pPr>
            <a:r>
              <a:rPr lang="en-CA" altLang="zh-CN" sz="6000" dirty="0">
                <a:latin typeface="SF Pro Text" pitchFamily="2" charset="0"/>
                <a:ea typeface="SF Pro Text" pitchFamily="2" charset="0"/>
              </a:rPr>
              <a:t>No food allowed during class</a:t>
            </a:r>
            <a:r>
              <a:rPr lang="zh-CN" altLang="en-US" sz="6000" dirty="0">
                <a:latin typeface="SF Pro Text" pitchFamily="2" charset="0"/>
              </a:rPr>
              <a:t>🙅‍</a:t>
            </a:r>
            <a:endParaRPr sz="6000" dirty="0">
              <a:latin typeface="SF Pro Text" pitchFamily="2" charset="0"/>
              <a:ea typeface="SF Pro Text" pitchFamily="2" charset="0"/>
              <a:cs typeface="Avenir Black"/>
              <a:sym typeface="Avenir Black"/>
            </a:endParaRPr>
          </a:p>
          <a:p>
            <a:pPr marL="854807" indent="-854807" algn="l">
              <a:lnSpc>
                <a:spcPct val="150000"/>
              </a:lnSpc>
              <a:buSzPct val="75000"/>
              <a:buChar char="•"/>
              <a:defRPr sz="7000">
                <a:latin typeface="Avenir Medium"/>
                <a:ea typeface="Avenir Medium"/>
                <a:cs typeface="Avenir Medium"/>
                <a:sym typeface="Avenir Medium"/>
              </a:defRPr>
            </a:pPr>
            <a:r>
              <a:rPr lang="en-US" altLang="zh-CN" sz="6000" dirty="0">
                <a:latin typeface="SF Pro Text" pitchFamily="2" charset="0"/>
                <a:ea typeface="SF Pro Text" pitchFamily="2" charset="0"/>
              </a:rPr>
              <a:t>No phone/laptop during lecture</a:t>
            </a:r>
            <a:r>
              <a:rPr lang="zh-CN" altLang="en-US" sz="6000" dirty="0">
                <a:latin typeface="SF Pro Text" pitchFamily="2" charset="0"/>
              </a:rPr>
              <a:t>📵</a:t>
            </a:r>
            <a:endParaRPr lang="en-US" altLang="zh-CN" sz="6000" dirty="0">
              <a:latin typeface="SF Pro Text" pitchFamily="2" charset="0"/>
              <a:ea typeface="SF Pro Text" pitchFamily="2" charset="0"/>
            </a:endParaRPr>
          </a:p>
          <a:p>
            <a:pPr marL="854807" indent="-854807" algn="l">
              <a:lnSpc>
                <a:spcPct val="150000"/>
              </a:lnSpc>
              <a:buSzPct val="75000"/>
              <a:buChar char="•"/>
              <a:defRPr sz="7000">
                <a:latin typeface="Avenir Medium"/>
                <a:ea typeface="Avenir Medium"/>
                <a:cs typeface="Avenir Medium"/>
                <a:sym typeface="Avenir Medium"/>
              </a:defRPr>
            </a:pPr>
            <a:r>
              <a:rPr lang="en-CA" altLang="zh-CN" sz="6000" dirty="0">
                <a:latin typeface="SF Pro Text" pitchFamily="2" charset="0"/>
                <a:ea typeface="SF Pro Text" pitchFamily="2" charset="0"/>
              </a:rPr>
              <a:t>Work with your assigned buddy for the day</a:t>
            </a:r>
            <a:r>
              <a:rPr lang="zh-CN" altLang="en-US" sz="6000" dirty="0">
                <a:latin typeface="SF Pro Text" pitchFamily="2" charset="0"/>
              </a:rPr>
              <a:t>👯‍</a:t>
            </a:r>
            <a:endParaRPr lang="en-US" altLang="zh-CN" sz="6000" dirty="0">
              <a:latin typeface="SF Pro Text" pitchFamily="2" charset="0"/>
              <a:ea typeface="SF Pro Text" pitchFamily="2" charset="0"/>
            </a:endParaRPr>
          </a:p>
          <a:p>
            <a:pPr marL="854807" indent="-854807" algn="l">
              <a:lnSpc>
                <a:spcPct val="150000"/>
              </a:lnSpc>
              <a:buSzPct val="75000"/>
              <a:buChar char="•"/>
              <a:defRPr sz="7000">
                <a:latin typeface="Avenir Medium"/>
                <a:ea typeface="Avenir Medium"/>
                <a:cs typeface="Avenir Medium"/>
                <a:sym typeface="Avenir Medium"/>
              </a:defRPr>
            </a:pPr>
            <a:r>
              <a:rPr lang="en-CA" altLang="zh-CN" sz="6000" dirty="0">
                <a:latin typeface="SF Pro Text" pitchFamily="2" charset="0"/>
                <a:ea typeface="SF Pro Text" pitchFamily="2" charset="0"/>
              </a:rPr>
              <a:t>Leave the desk clean and tidy when you leave✨   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frame_4.png" descr="frame_4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86" name="event-f329d31a939310ef2951f0db41c94972576e19449fb32baf5f3f0773320e78dc.jpg" descr="event-f329d31a939310ef2951f0db41c94972576e19449fb32baf5f3f0773320e78dc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6466" y="5746949"/>
            <a:ext cx="10937283" cy="6143108"/>
          </a:xfrm>
          <a:prstGeom prst="rect">
            <a:avLst/>
          </a:prstGeom>
          <a:ln w="12700">
            <a:miter lim="400000"/>
          </a:ln>
        </p:spPr>
      </p:pic>
      <p:sp>
        <p:nvSpPr>
          <p:cNvPr id="289" name="🎤 Talks/Workshops"/>
          <p:cNvSpPr txBox="1"/>
          <p:nvPr/>
        </p:nvSpPr>
        <p:spPr>
          <a:xfrm>
            <a:off x="2966466" y="4545320"/>
            <a:ext cx="4781386" cy="872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solidFill>
                  <a:srgbClr val="333333"/>
                </a:solidFill>
                <a:latin typeface="Avenir Black"/>
                <a:ea typeface="Avenir Black"/>
                <a:cs typeface="Avenir Black"/>
                <a:sym typeface="Avenir Black"/>
              </a:defRPr>
            </a:lvl1pPr>
          </a:lstStyle>
          <a:p>
            <a:r>
              <a:rPr dirty="0"/>
              <a:t>🎤 </a:t>
            </a:r>
            <a:r>
              <a:rPr lang="en-CA" dirty="0"/>
              <a:t>Events/Talks</a:t>
            </a:r>
            <a:endParaRPr dirty="0"/>
          </a:p>
        </p:txBody>
      </p:sp>
      <p:sp>
        <p:nvSpPr>
          <p:cNvPr id="6" name="Rules for success">
            <a:extLst>
              <a:ext uri="{FF2B5EF4-FFF2-40B4-BE49-F238E27FC236}">
                <a16:creationId xmlns:a16="http://schemas.microsoft.com/office/drawing/2014/main" id="{CA30046E-1190-CF40-8B2D-ACD9B6CF50A9}"/>
              </a:ext>
            </a:extLst>
          </p:cNvPr>
          <p:cNvSpPr txBox="1"/>
          <p:nvPr/>
        </p:nvSpPr>
        <p:spPr>
          <a:xfrm>
            <a:off x="3514597" y="1673940"/>
            <a:ext cx="9646872" cy="16414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10000">
                <a:solidFill>
                  <a:srgbClr val="333333"/>
                </a:solidFill>
                <a:latin typeface="Avenir Black"/>
                <a:ea typeface="Avenir Black"/>
                <a:cs typeface="Avenir Black"/>
                <a:sym typeface="Avenir Black"/>
              </a:defRPr>
            </a:pPr>
            <a:r>
              <a:rPr lang="en-CA" altLang="zh-CN" b="1" dirty="0">
                <a:latin typeface="Circular Std Black" panose="020B0604020101020102" pitchFamily="34" charset="77"/>
                <a:cs typeface="Circular Std Black" panose="020B0604020101020102" pitchFamily="34" charset="77"/>
              </a:rPr>
              <a:t>Social activities</a:t>
            </a:r>
            <a:endParaRPr b="1" dirty="0">
              <a:latin typeface="Circular Std Black" panose="020B0604020101020102" pitchFamily="34" charset="77"/>
              <a:ea typeface="Avenir Book"/>
              <a:cs typeface="Circular Std Black" panose="020B0604020101020102" pitchFamily="34" charset="77"/>
              <a:sym typeface="Avenir Book"/>
            </a:endParaRP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frame_4.png" descr="frame_4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293" name="Table"/>
          <p:cNvGraphicFramePr/>
          <p:nvPr>
            <p:extLst>
              <p:ext uri="{D42A27DB-BD31-4B8C-83A1-F6EECF244321}">
                <p14:modId xmlns:p14="http://schemas.microsoft.com/office/powerpoint/2010/main" val="3493504421"/>
              </p:ext>
            </p:extLst>
          </p:nvPr>
        </p:nvGraphicFramePr>
        <p:xfrm>
          <a:off x="3116662" y="4701911"/>
          <a:ext cx="17922076" cy="7600929"/>
        </p:xfrm>
        <a:graphic>
          <a:graphicData uri="http://schemas.openxmlformats.org/drawingml/2006/table">
            <a:tbl>
              <a:tblPr firstRow="1" bandRow="1">
                <a:tableStyleId>{8F44A2F1-9E1F-4B54-A3A2-5F16C0AD49E2}</a:tableStyleId>
              </a:tblPr>
              <a:tblGrid>
                <a:gridCol w="4865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0563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085847">
                <a:tc gridSpan="2"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dirty="0">
                          <a:solidFill>
                            <a:srgbClr val="FFFFFF"/>
                          </a:solidFill>
                          <a:latin typeface="Avenir Heavy"/>
                          <a:ea typeface="Avenir Heavy"/>
                          <a:cs typeface="Avenir Heavy"/>
                          <a:sym typeface="Avenir Heavy"/>
                        </a:rPr>
                        <a:t>Today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D2333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85847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lang="en-CA" sz="3600" dirty="0">
                          <a:latin typeface="Avenir Heavy"/>
                          <a:ea typeface="Avenir Heavy"/>
                          <a:cs typeface="Avenir Heavy"/>
                          <a:sym typeface="Avenir Heavy"/>
                        </a:rPr>
                        <a:t>9</a:t>
                      </a:r>
                      <a:r>
                        <a:rPr sz="3600" dirty="0">
                          <a:latin typeface="Avenir Heavy"/>
                          <a:ea typeface="Avenir Heavy"/>
                          <a:cs typeface="Avenir Heavy"/>
                          <a:sym typeface="Avenir Heavy"/>
                        </a:rPr>
                        <a:t>:30 - 1</a:t>
                      </a:r>
                      <a:r>
                        <a:rPr lang="en-US" altLang="zh-CN" sz="3600" dirty="0">
                          <a:latin typeface="Avenir Heavy"/>
                          <a:ea typeface="Avenir Heavy"/>
                          <a:cs typeface="Avenir Heavy"/>
                          <a:sym typeface="Avenir Heavy"/>
                        </a:rPr>
                        <a:t>2</a:t>
                      </a:r>
                      <a:r>
                        <a:rPr sz="3600" dirty="0">
                          <a:latin typeface="Avenir Heavy"/>
                          <a:ea typeface="Avenir Heavy"/>
                          <a:cs typeface="Avenir Heavy"/>
                          <a:sym typeface="Avenir Heavy"/>
                        </a:rPr>
                        <a:t>:00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3600" dirty="0">
                          <a:latin typeface="Avenir Heavy"/>
                          <a:ea typeface="Avenir Heavy"/>
                          <a:cs typeface="Avenir Heavy"/>
                          <a:sym typeface="Avenir Heavy"/>
                        </a:rPr>
                        <a:t>Setup</a:t>
                      </a:r>
                      <a:endParaRPr lang="en-CA" sz="3600" dirty="0">
                        <a:latin typeface="Avenir Heavy"/>
                        <a:ea typeface="Avenir Heavy"/>
                        <a:cs typeface="Avenir Heavy"/>
                        <a:sym typeface="Avenir Heavy"/>
                      </a:endParaRP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85847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 dirty="0">
                          <a:latin typeface="Avenir Heavy"/>
                          <a:ea typeface="Avenir Heavy"/>
                          <a:cs typeface="Avenir Heavy"/>
                          <a:sym typeface="Avenir Heavy"/>
                        </a:rPr>
                        <a:t>13:00 - 1</a:t>
                      </a:r>
                      <a:r>
                        <a:rPr lang="en-US" altLang="zh-CN" sz="3600" dirty="0">
                          <a:latin typeface="Avenir Heavy"/>
                          <a:ea typeface="Avenir Heavy"/>
                          <a:cs typeface="Avenir Heavy"/>
                          <a:sym typeface="Avenir Heavy"/>
                        </a:rPr>
                        <a:t>3</a:t>
                      </a:r>
                      <a:r>
                        <a:rPr sz="3600" dirty="0">
                          <a:latin typeface="Avenir Heavy"/>
                          <a:ea typeface="Avenir Heavy"/>
                          <a:cs typeface="Avenir Heavy"/>
                          <a:sym typeface="Avenir Heavy"/>
                        </a:rPr>
                        <a:t>:</a:t>
                      </a:r>
                      <a:r>
                        <a:rPr lang="en-US" altLang="zh-CN" sz="3600" dirty="0">
                          <a:latin typeface="Avenir Heavy"/>
                          <a:ea typeface="Avenir Heavy"/>
                          <a:cs typeface="Avenir Heavy"/>
                          <a:sym typeface="Avenir Heavy"/>
                        </a:rPr>
                        <a:t>15</a:t>
                      </a:r>
                      <a:endParaRPr sz="3600" dirty="0">
                        <a:latin typeface="Avenir Heavy"/>
                        <a:ea typeface="Avenir Heavy"/>
                        <a:cs typeface="Avenir Heavy"/>
                        <a:sym typeface="Avenir Heavy"/>
                      </a:endParaRP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lang="en-US" altLang="zh-CN" sz="3600" dirty="0">
                          <a:latin typeface="Avenir Heavy"/>
                          <a:ea typeface="Avenir Heavy"/>
                          <a:cs typeface="Avenir Heavy"/>
                          <a:sym typeface="Avenir Heavy"/>
                        </a:rPr>
                        <a:t>Lecture: </a:t>
                      </a:r>
                      <a:r>
                        <a:rPr lang="en-CA" altLang="zh-CN" sz="3600" dirty="0">
                          <a:latin typeface="Avenir Heavy"/>
                          <a:ea typeface="Avenir Heavy"/>
                          <a:cs typeface="Avenir Heavy"/>
                          <a:sym typeface="Avenir Heavy"/>
                        </a:rPr>
                        <a:t>Command Line</a:t>
                      </a:r>
                      <a:endParaRPr sz="3600" dirty="0">
                        <a:latin typeface="Avenir Heavy"/>
                        <a:ea typeface="Avenir Heavy"/>
                        <a:cs typeface="Avenir Heavy"/>
                        <a:sym typeface="Avenir Heavy"/>
                      </a:endParaRP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85847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 dirty="0">
                          <a:latin typeface="Avenir Heavy"/>
                          <a:ea typeface="Avenir Heavy"/>
                          <a:cs typeface="Avenir Heavy"/>
                          <a:sym typeface="Avenir Heavy"/>
                        </a:rPr>
                        <a:t>1</a:t>
                      </a:r>
                      <a:r>
                        <a:rPr lang="en-US" altLang="zh-CN" sz="3600" dirty="0">
                          <a:latin typeface="Avenir Heavy"/>
                          <a:ea typeface="Avenir Heavy"/>
                          <a:cs typeface="Avenir Heavy"/>
                          <a:sym typeface="Avenir Heavy"/>
                        </a:rPr>
                        <a:t>3</a:t>
                      </a:r>
                      <a:r>
                        <a:rPr sz="3600" dirty="0">
                          <a:latin typeface="Avenir Heavy"/>
                          <a:ea typeface="Avenir Heavy"/>
                          <a:cs typeface="Avenir Heavy"/>
                          <a:sym typeface="Avenir Heavy"/>
                        </a:rPr>
                        <a:t>:</a:t>
                      </a:r>
                      <a:r>
                        <a:rPr lang="en-US" altLang="zh-CN" sz="3600" dirty="0">
                          <a:latin typeface="Avenir Heavy"/>
                          <a:ea typeface="Avenir Heavy"/>
                          <a:cs typeface="Avenir Heavy"/>
                          <a:sym typeface="Avenir Heavy"/>
                        </a:rPr>
                        <a:t>15</a:t>
                      </a:r>
                      <a:r>
                        <a:rPr sz="3600" dirty="0">
                          <a:latin typeface="Avenir Heavy"/>
                          <a:ea typeface="Avenir Heavy"/>
                          <a:cs typeface="Avenir Heavy"/>
                          <a:sym typeface="Avenir Heavy"/>
                        </a:rPr>
                        <a:t> - 1</a:t>
                      </a:r>
                      <a:r>
                        <a:rPr lang="en-US" altLang="zh-CN" sz="3600" dirty="0">
                          <a:latin typeface="Avenir Heavy"/>
                          <a:ea typeface="Avenir Heavy"/>
                          <a:cs typeface="Avenir Heavy"/>
                          <a:sym typeface="Avenir Heavy"/>
                        </a:rPr>
                        <a:t>4</a:t>
                      </a:r>
                      <a:r>
                        <a:rPr sz="3600" dirty="0">
                          <a:latin typeface="Avenir Heavy"/>
                          <a:ea typeface="Avenir Heavy"/>
                          <a:cs typeface="Avenir Heavy"/>
                          <a:sym typeface="Avenir Heavy"/>
                        </a:rPr>
                        <a:t>:00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3600" dirty="0">
                          <a:latin typeface="Avenir Heavy"/>
                          <a:ea typeface="Avenir Heavy"/>
                          <a:cs typeface="Avenir Heavy"/>
                          <a:sym typeface="Avenir Heavy"/>
                        </a:rPr>
                        <a:t>Lecture</a:t>
                      </a:r>
                      <a:r>
                        <a:rPr lang="en-US" altLang="zh-CN" sz="3600" dirty="0">
                          <a:latin typeface="Avenir Heavy"/>
                          <a:ea typeface="Avenir Heavy"/>
                          <a:cs typeface="Avenir Heavy"/>
                          <a:sym typeface="Avenir Heavy"/>
                        </a:rPr>
                        <a:t>: Git</a:t>
                      </a:r>
                      <a:endParaRPr sz="3600" dirty="0">
                        <a:latin typeface="Avenir Heavy"/>
                        <a:ea typeface="Avenir Heavy"/>
                        <a:cs typeface="Avenir Heavy"/>
                        <a:sym typeface="Avenir Heavy"/>
                      </a:endParaRP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85847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lang="en-US" altLang="zh-CN" sz="3600" dirty="0">
                          <a:latin typeface="Avenir Heavy"/>
                          <a:ea typeface="Avenir Heavy"/>
                          <a:cs typeface="Avenir Heavy"/>
                          <a:sym typeface="Avenir Heavy"/>
                        </a:rPr>
                        <a:t>14:00 – 14:15</a:t>
                      </a:r>
                      <a:endParaRPr lang="en-US" sz="3600" dirty="0">
                        <a:latin typeface="Avenir Heavy"/>
                        <a:ea typeface="Avenir Heavy"/>
                        <a:cs typeface="Avenir Heavy"/>
                        <a:sym typeface="Avenir Heavy"/>
                      </a:endParaRP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lang="en-CA" altLang="zh-CN" sz="3600" dirty="0">
                          <a:latin typeface="Avenir Heavy"/>
                          <a:ea typeface="Avenir Heavy"/>
                          <a:cs typeface="Avenir Heavy"/>
                          <a:sym typeface="Avenir Heavy"/>
                        </a:rPr>
                        <a:t>Intro to the learning platform</a:t>
                      </a:r>
                      <a:endParaRPr sz="3600" dirty="0">
                        <a:latin typeface="Avenir Heavy"/>
                        <a:ea typeface="Avenir Heavy"/>
                        <a:cs typeface="Avenir Heavy"/>
                        <a:sym typeface="Avenir Heavy"/>
                      </a:endParaRP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606503489"/>
                  </a:ext>
                </a:extLst>
              </a:tr>
              <a:tr h="1085847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lang="en-US" altLang="zh-CN" sz="3600" dirty="0">
                          <a:latin typeface="Avenir Heavy"/>
                          <a:ea typeface="Avenir Heavy"/>
                          <a:cs typeface="Avenir Heavy"/>
                          <a:sym typeface="Avenir Heavy"/>
                        </a:rPr>
                        <a:t>14:15</a:t>
                      </a:r>
                      <a:r>
                        <a:rPr lang="zh-CN" altLang="en-US" sz="3600" dirty="0">
                          <a:latin typeface="Avenir Heavy"/>
                          <a:ea typeface="Avenir Heavy"/>
                          <a:cs typeface="Avenir Heavy"/>
                          <a:sym typeface="Avenir Heavy"/>
                        </a:rPr>
                        <a:t> </a:t>
                      </a:r>
                      <a:r>
                        <a:rPr lang="en-US" altLang="zh-CN" sz="3600" dirty="0">
                          <a:latin typeface="Avenir Heavy"/>
                          <a:ea typeface="Avenir Heavy"/>
                          <a:cs typeface="Avenir Heavy"/>
                          <a:sym typeface="Avenir Heavy"/>
                        </a:rPr>
                        <a:t>–</a:t>
                      </a:r>
                      <a:r>
                        <a:rPr lang="zh-CN" altLang="en-US" sz="3600" dirty="0">
                          <a:latin typeface="Avenir Heavy"/>
                          <a:ea typeface="Avenir Heavy"/>
                          <a:cs typeface="Avenir Heavy"/>
                          <a:sym typeface="Avenir Heavy"/>
                        </a:rPr>
                        <a:t> </a:t>
                      </a:r>
                      <a:r>
                        <a:rPr lang="en-US" altLang="zh-CN" sz="3600" dirty="0">
                          <a:latin typeface="Avenir Heavy"/>
                          <a:ea typeface="Avenir Heavy"/>
                          <a:cs typeface="Avenir Heavy"/>
                          <a:sym typeface="Avenir Heavy"/>
                        </a:rPr>
                        <a:t>16:00</a:t>
                      </a:r>
                      <a:endParaRPr lang="en-US" sz="3600" dirty="0">
                        <a:latin typeface="Avenir Heavy"/>
                        <a:ea typeface="Avenir Heavy"/>
                        <a:cs typeface="Avenir Heavy"/>
                        <a:sym typeface="Avenir Heavy"/>
                      </a:endParaRP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lang="en-CA" altLang="zh-CN" sz="3600" dirty="0">
                          <a:latin typeface="Avenir Heavy"/>
                          <a:ea typeface="Avenir Heavy"/>
                          <a:cs typeface="Avenir Heavy"/>
                          <a:sym typeface="Avenir Heavy"/>
                        </a:rPr>
                        <a:t>Complete exercises</a:t>
                      </a:r>
                      <a:endParaRPr sz="3600" dirty="0">
                        <a:latin typeface="Avenir Heavy"/>
                        <a:ea typeface="Avenir Heavy"/>
                        <a:cs typeface="Avenir Heavy"/>
                        <a:sym typeface="Avenir Heavy"/>
                      </a:endParaRP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653987197"/>
                  </a:ext>
                </a:extLst>
              </a:tr>
              <a:tr h="1085847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lang="en-US" sz="3600" dirty="0">
                          <a:latin typeface="Avenir Heavy"/>
                          <a:ea typeface="Avenir Heavy"/>
                          <a:cs typeface="Avenir Heavy"/>
                          <a:sym typeface="Avenir Heavy"/>
                        </a:rPr>
                        <a:t>16:00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lang="en-CA" sz="3600" dirty="0">
                          <a:latin typeface="Avenir Heavy"/>
                          <a:ea typeface="Avenir Heavy"/>
                          <a:cs typeface="Avenir Heavy"/>
                          <a:sym typeface="Avenir Heavy"/>
                        </a:rPr>
                        <a:t>Project pitch introduction</a:t>
                      </a:r>
                      <a:endParaRPr sz="3600" dirty="0">
                        <a:latin typeface="Avenir Heavy"/>
                        <a:ea typeface="Avenir Heavy"/>
                        <a:cs typeface="Avenir Heavy"/>
                        <a:sym typeface="Avenir Heavy"/>
                      </a:endParaRP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2540895930"/>
                  </a:ext>
                </a:extLst>
              </a:tr>
            </a:tbl>
          </a:graphicData>
        </a:graphic>
      </p:graphicFrame>
      <p:sp>
        <p:nvSpPr>
          <p:cNvPr id="5" name="⌚ Your typical day">
            <a:extLst>
              <a:ext uri="{FF2B5EF4-FFF2-40B4-BE49-F238E27FC236}">
                <a16:creationId xmlns:a16="http://schemas.microsoft.com/office/drawing/2014/main" id="{53948E16-4F70-034F-9E39-2EA7F80D9892}"/>
              </a:ext>
            </a:extLst>
          </p:cNvPr>
          <p:cNvSpPr txBox="1"/>
          <p:nvPr/>
        </p:nvSpPr>
        <p:spPr>
          <a:xfrm>
            <a:off x="6951030" y="1615668"/>
            <a:ext cx="10586232" cy="16414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0000">
                <a:solidFill>
                  <a:srgbClr val="333333"/>
                </a:solidFill>
                <a:latin typeface="Avenir Black"/>
                <a:ea typeface="Avenir Black"/>
                <a:cs typeface="Avenir Black"/>
                <a:sym typeface="Avenir Black"/>
              </a:defRPr>
            </a:lvl1pPr>
          </a:lstStyle>
          <a:p>
            <a:pPr algn="ctr"/>
            <a:r>
              <a:rPr lang="en-US" altLang="zh-CN" b="1" dirty="0">
                <a:latin typeface="Circular Std Black" panose="020B0604020101020102" pitchFamily="34" charset="77"/>
                <a:cs typeface="Circular Std Black" panose="020B0604020101020102" pitchFamily="34" charset="77"/>
              </a:rPr>
              <a:t>Today’s schedule</a:t>
            </a:r>
            <a:endParaRPr b="1" dirty="0">
              <a:latin typeface="Circular Std Black" panose="020B0604020101020102" pitchFamily="34" charset="77"/>
              <a:cs typeface="Circular Std Black" panose="020B0604020101020102" pitchFamily="34" charset="77"/>
            </a:endParaRP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frame_4.png" descr="frame_4.png">
            <a:extLst>
              <a:ext uri="{FF2B5EF4-FFF2-40B4-BE49-F238E27FC236}">
                <a16:creationId xmlns:a16="http://schemas.microsoft.com/office/drawing/2014/main" id="{427C8911-0AD7-9648-9B77-EB0B620764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295" name="It will be intense…"/>
          <p:cNvSpPr txBox="1"/>
          <p:nvPr/>
        </p:nvSpPr>
        <p:spPr>
          <a:xfrm>
            <a:off x="5639728" y="5883374"/>
            <a:ext cx="13104549" cy="19492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2000">
                <a:solidFill>
                  <a:srgbClr val="333333"/>
                </a:solidFill>
                <a:latin typeface="Avenir Black"/>
                <a:ea typeface="Avenir Black"/>
                <a:cs typeface="Avenir Black"/>
                <a:sym typeface="Avenir Black"/>
              </a:defRPr>
            </a:pPr>
            <a:r>
              <a:rPr lang="en-CA" altLang="zh-CN" b="1" dirty="0">
                <a:latin typeface="Circular Std Black" panose="020B0604020101020102" pitchFamily="34" charset="77"/>
                <a:cs typeface="Circular Std Black" panose="020B0604020101020102" pitchFamily="34" charset="77"/>
              </a:rPr>
              <a:t>Are you ready</a:t>
            </a:r>
            <a:r>
              <a:rPr lang="en-US" altLang="zh-CN" b="1" dirty="0">
                <a:latin typeface="Circular Std Black" panose="020B0604020101020102" pitchFamily="34" charset="77"/>
                <a:cs typeface="Circular Std Black" panose="020B0604020101020102" pitchFamily="34" charset="77"/>
              </a:rPr>
              <a:t>? </a:t>
            </a:r>
            <a:r>
              <a:rPr b="1" dirty="0">
                <a:latin typeface="Circular Std Black" panose="020B0604020101020102" pitchFamily="34" charset="77"/>
                <a:cs typeface="Circular Std Black" panose="020B0604020101020102" pitchFamily="34" charset="77"/>
              </a:rPr>
              <a:t>🚀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students-3-f51abb03158ca3eb2fcaf32d6ea3f7f374b99b447e389149f756fc9675c16525.jpg" descr="students-3-f51abb03158ca3eb2fcaf32d6ea3f7f374b99b447e389149f756fc9675c16525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4607" y="-2517974"/>
            <a:ext cx="24433076" cy="16288718"/>
          </a:xfrm>
          <a:prstGeom prst="rect">
            <a:avLst/>
          </a:prstGeom>
          <a:ln w="12700">
            <a:miter lim="400000"/>
          </a:ln>
        </p:spPr>
      </p:pic>
      <p:sp>
        <p:nvSpPr>
          <p:cNvPr id="141" name="Rectangle"/>
          <p:cNvSpPr/>
          <p:nvPr/>
        </p:nvSpPr>
        <p:spPr>
          <a:xfrm>
            <a:off x="-24607" y="-63500"/>
            <a:ext cx="24433214" cy="13843000"/>
          </a:xfrm>
          <a:prstGeom prst="rect">
            <a:avLst/>
          </a:prstGeom>
          <a:gradFill>
            <a:gsLst>
              <a:gs pos="0">
                <a:srgbClr val="000000">
                  <a:alpha val="30551"/>
                </a:srgbClr>
              </a:gs>
              <a:gs pos="100000">
                <a:srgbClr val="F2FFF7">
                  <a:alpha val="0"/>
                </a:srgbClr>
              </a:gs>
            </a:gsLst>
            <a:lin ang="2646113"/>
          </a:gra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2" name="Program’s Mindset"/>
          <p:cNvSpPr txBox="1"/>
          <p:nvPr/>
        </p:nvSpPr>
        <p:spPr>
          <a:xfrm>
            <a:off x="2287510" y="6037263"/>
            <a:ext cx="19595108" cy="1641475"/>
          </a:xfrm>
          <a:prstGeom prst="rect">
            <a:avLst/>
          </a:prstGeom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2000">
                <a:solidFill>
                  <a:srgbClr val="FFFFFF"/>
                </a:solidFill>
                <a:latin typeface="Avenir Black"/>
                <a:ea typeface="Avenir Black"/>
                <a:cs typeface="Avenir Black"/>
                <a:sym typeface="Avenir Black"/>
              </a:defRPr>
            </a:lvl1pPr>
          </a:lstStyle>
          <a:p>
            <a:r>
              <a:rPr lang="en-CA" altLang="zh-CN" sz="10000" b="1" dirty="0">
                <a:effectLst/>
                <a:latin typeface="Circular Std Black" panose="020B0604020101020102" pitchFamily="34" charset="77"/>
                <a:ea typeface="Heiti TC Light"/>
                <a:cs typeface="Circular Std Black" panose="020B0604020101020102" pitchFamily="34" charset="77"/>
              </a:rPr>
              <a:t>A Programmer’s way of thinking</a:t>
            </a:r>
            <a:endParaRPr sz="10000" b="1" dirty="0">
              <a:effectLst/>
              <a:latin typeface="Circular Std Black" panose="020B0604020101020102" pitchFamily="34" charset="77"/>
              <a:ea typeface="Heiti TC Light"/>
              <a:cs typeface="Circular Std Black" panose="020B0604020101020102" pitchFamily="34" charset="77"/>
            </a:endParaRP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frame_4.png" descr="frame_4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145" name="Code is here"/>
          <p:cNvSpPr txBox="1"/>
          <p:nvPr/>
        </p:nvSpPr>
        <p:spPr>
          <a:xfrm>
            <a:off x="7903717" y="1465106"/>
            <a:ext cx="8957580" cy="16414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>
                <a:solidFill>
                  <a:srgbClr val="333333"/>
                </a:solidFill>
                <a:latin typeface="Avenir Black"/>
                <a:ea typeface="Avenir Black"/>
                <a:cs typeface="Avenir Black"/>
                <a:sym typeface="Avenir Black"/>
              </a:defRPr>
            </a:lvl1pPr>
          </a:lstStyle>
          <a:p>
            <a:r>
              <a:rPr lang="en-CA" altLang="zh-CN" b="1" dirty="0">
                <a:latin typeface="Circular Std Black" panose="020B0604020101020102" pitchFamily="34" charset="77"/>
                <a:cs typeface="Circular Std Black" panose="020B0604020101020102" pitchFamily="34" charset="77"/>
              </a:rPr>
              <a:t>Build products</a:t>
            </a:r>
            <a:endParaRPr b="1" dirty="0">
              <a:latin typeface="Circular Std Black" panose="020B0604020101020102" pitchFamily="34" charset="77"/>
              <a:cs typeface="Circular Std Black" panose="020B0604020101020102" pitchFamily="34" charset="77"/>
            </a:endParaRPr>
          </a:p>
        </p:txBody>
      </p:sp>
      <p:grpSp>
        <p:nvGrpSpPr>
          <p:cNvPr id="152" name="Group"/>
          <p:cNvGrpSpPr/>
          <p:nvPr/>
        </p:nvGrpSpPr>
        <p:grpSpPr>
          <a:xfrm>
            <a:off x="4892360" y="3116261"/>
            <a:ext cx="14643768" cy="11014000"/>
            <a:chOff x="0" y="100012"/>
            <a:chExt cx="14643766" cy="11013998"/>
          </a:xfrm>
        </p:grpSpPr>
        <p:grpSp>
          <p:nvGrpSpPr>
            <p:cNvPr id="150" name="Group"/>
            <p:cNvGrpSpPr/>
            <p:nvPr/>
          </p:nvGrpSpPr>
          <p:grpSpPr>
            <a:xfrm>
              <a:off x="0" y="2694050"/>
              <a:ext cx="14643766" cy="8419960"/>
              <a:chOff x="0" y="0"/>
              <a:chExt cx="14643765" cy="8419959"/>
            </a:xfrm>
          </p:grpSpPr>
          <p:pic>
            <p:nvPicPr>
              <p:cNvPr id="146" name="Screen Shot 2016-04-20 at 11.37.34.png" descr="Screen Shot 2016-04-20 at 11.37.34.png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289339" y="4234940"/>
                <a:ext cx="7354427" cy="418502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47" name="Screen Shot 2016-04-20 at 11.37.25.png" descr="Screen Shot 2016-04-20 at 11.37.25.png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1087" y="4251071"/>
                <a:ext cx="7306419" cy="415275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48" name="Screen Shot 2016-04-20 at 11.37.50.png" descr="Screen Shot 2016-04-20 at 11.37.50.png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284760" y="0"/>
                <a:ext cx="7354427" cy="418501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49" name="Screen Shot 2016-04-20 at 11.37.43.png" descr="Screen Shot 2016-04-20 at 11.37.43.png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0" y="9474"/>
                <a:ext cx="7306345" cy="418502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151" name="to build products 🔨"/>
            <p:cNvSpPr txBox="1"/>
            <p:nvPr/>
          </p:nvSpPr>
          <p:spPr>
            <a:xfrm>
              <a:off x="3681589" y="100012"/>
              <a:ext cx="7744107" cy="16414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10000">
                  <a:solidFill>
                    <a:srgbClr val="333333"/>
                  </a:solidFill>
                  <a:latin typeface="Avenir Black"/>
                  <a:ea typeface="Avenir Black"/>
                  <a:cs typeface="Avenir Black"/>
                  <a:sym typeface="Avenir Black"/>
                </a:defRPr>
              </a:lvl1pPr>
            </a:lstStyle>
            <a:p>
              <a:r>
                <a:rPr lang="en-CA" b="1" dirty="0">
                  <a:latin typeface="Circular Std Black" panose="020B0604020101020102" pitchFamily="34" charset="77"/>
                  <a:cs typeface="Circular Std Black" panose="020B0604020101020102" pitchFamily="34" charset="77"/>
                </a:rPr>
                <a:t>by coding </a:t>
              </a:r>
              <a:r>
                <a:rPr b="1" dirty="0">
                  <a:latin typeface="Circular Std Black" panose="020B0604020101020102" pitchFamily="34" charset="77"/>
                  <a:cs typeface="Circular Std Black" panose="020B0604020101020102" pitchFamily="34" charset="77"/>
                </a:rPr>
                <a:t>🔨</a:t>
              </a:r>
            </a:p>
          </p:txBody>
        </p:sp>
      </p:grp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68300" y="-92869"/>
            <a:ext cx="24714200" cy="13901738"/>
          </a:xfrm>
          <a:prstGeom prst="rect">
            <a:avLst/>
          </a:prstGeom>
          <a:ln w="12700">
            <a:miter lim="400000"/>
          </a:ln>
        </p:spPr>
      </p:pic>
      <p:sp>
        <p:nvSpPr>
          <p:cNvPr id="155" name="Rectangle"/>
          <p:cNvSpPr/>
          <p:nvPr/>
        </p:nvSpPr>
        <p:spPr>
          <a:xfrm>
            <a:off x="-436580" y="-254000"/>
            <a:ext cx="25030726" cy="14245630"/>
          </a:xfrm>
          <a:prstGeom prst="rect">
            <a:avLst/>
          </a:prstGeom>
          <a:gradFill>
            <a:gsLst>
              <a:gs pos="0">
                <a:srgbClr val="2540BD"/>
              </a:gs>
              <a:gs pos="100000">
                <a:srgbClr val="002276">
                  <a:alpha val="10216"/>
                </a:srgbClr>
              </a:gs>
            </a:gsLst>
            <a:lin ang="2646113"/>
          </a:gra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6" name="It requires a rich…"/>
          <p:cNvSpPr txBox="1"/>
          <p:nvPr/>
        </p:nvSpPr>
        <p:spPr>
          <a:xfrm>
            <a:off x="2872150" y="4806155"/>
            <a:ext cx="18639718" cy="4103688"/>
          </a:xfrm>
          <a:prstGeom prst="rect">
            <a:avLst/>
          </a:prstGeom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3000">
                <a:solidFill>
                  <a:srgbClr val="FFFFFF"/>
                </a:solidFill>
                <a:latin typeface="Avenir Black"/>
                <a:ea typeface="Avenir Black"/>
                <a:cs typeface="Avenir Black"/>
                <a:sym typeface="Avenir Black"/>
              </a:defRPr>
            </a:pPr>
            <a:r>
              <a:rPr lang="en-CA" altLang="zh-CN" b="1" dirty="0">
                <a:latin typeface="Circular Std Black" panose="020B0604020101020102" pitchFamily="34" charset="77"/>
                <a:cs typeface="Circular Std Black" panose="020B0604020101020102" pitchFamily="34" charset="77"/>
              </a:rPr>
              <a:t>This requires strong </a:t>
            </a:r>
          </a:p>
          <a:p>
            <a:pPr>
              <a:defRPr sz="13000">
                <a:solidFill>
                  <a:srgbClr val="FFFFFF"/>
                </a:solidFill>
                <a:latin typeface="Avenir Black"/>
                <a:ea typeface="Avenir Black"/>
                <a:cs typeface="Avenir Black"/>
                <a:sym typeface="Avenir Black"/>
              </a:defRPr>
            </a:pPr>
            <a:r>
              <a:rPr lang="en-CA" altLang="zh-CN" b="1" dirty="0">
                <a:latin typeface="Circular Std Black" panose="020B0604020101020102" pitchFamily="34" charset="77"/>
                <a:cs typeface="Circular Std Black" panose="020B0604020101020102" pitchFamily="34" charset="77"/>
              </a:rPr>
              <a:t>knowledge and skills</a:t>
            </a:r>
            <a:r>
              <a:rPr b="1" dirty="0">
                <a:latin typeface="Circular Std Black" panose="020B0604020101020102" pitchFamily="34" charset="77"/>
                <a:cs typeface="Circular Std Black" panose="020B0604020101020102" pitchFamily="34" charset="77"/>
              </a:rPr>
              <a:t>💪 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frame_4.png" descr="frame_4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159" name="Product Thinking: what to build 🤔…"/>
          <p:cNvSpPr txBox="1"/>
          <p:nvPr/>
        </p:nvSpPr>
        <p:spPr>
          <a:xfrm>
            <a:off x="1483713" y="4735707"/>
            <a:ext cx="19648735" cy="55085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marL="732692" indent="-732692" algn="l">
              <a:lnSpc>
                <a:spcPct val="150000"/>
              </a:lnSpc>
              <a:buSzPct val="75000"/>
              <a:buChar char="•"/>
              <a:defRPr sz="9000">
                <a:latin typeface="Avenir Black"/>
                <a:ea typeface="Avenir Black"/>
                <a:cs typeface="Avenir Black"/>
                <a:sym typeface="Avenir Black"/>
              </a:defRPr>
            </a:pPr>
            <a:r>
              <a:rPr lang="en-CA" altLang="zh-CN" sz="6000" dirty="0">
                <a:solidFill>
                  <a:srgbClr val="333333"/>
                </a:solidFill>
                <a:latin typeface="SF Pro Text" pitchFamily="2" charset="0"/>
                <a:ea typeface="SF Pro Text" pitchFamily="2" charset="0"/>
              </a:rPr>
              <a:t>Product thinking: </a:t>
            </a:r>
            <a:r>
              <a:rPr lang="en-CA" altLang="zh-CN" sz="6000" dirty="0">
                <a:solidFill>
                  <a:srgbClr val="333333"/>
                </a:solidFill>
                <a:latin typeface="SF Pro Text" pitchFamily="2" charset="0"/>
                <a:ea typeface="SF Pro Text" pitchFamily="2" charset="0"/>
                <a:cs typeface="Avenir Book"/>
              </a:rPr>
              <a:t>Which type of product to build</a:t>
            </a:r>
            <a:r>
              <a:rPr sz="6000" dirty="0">
                <a:latin typeface="SF Pro Text" pitchFamily="2" charset="0"/>
                <a:ea typeface="SF Pro Text" pitchFamily="2" charset="0"/>
                <a:cs typeface="Avenir Book"/>
                <a:sym typeface="Avenir Book"/>
              </a:rPr>
              <a:t>🤔</a:t>
            </a:r>
            <a:endParaRPr lang="en-CA" sz="6000" dirty="0">
              <a:latin typeface="SF Pro Text" pitchFamily="2" charset="0"/>
              <a:ea typeface="SF Pro Text" pitchFamily="2" charset="0"/>
              <a:cs typeface="Avenir Book"/>
              <a:sym typeface="Avenir Book"/>
            </a:endParaRPr>
          </a:p>
          <a:p>
            <a:pPr marL="732692" indent="-732692" algn="l">
              <a:lnSpc>
                <a:spcPct val="150000"/>
              </a:lnSpc>
              <a:buSzPct val="75000"/>
              <a:buFontTx/>
              <a:buChar char="•"/>
              <a:defRPr sz="9000">
                <a:latin typeface="Avenir Black"/>
                <a:ea typeface="Avenir Black"/>
                <a:cs typeface="Avenir Black"/>
                <a:sym typeface="Avenir Black"/>
              </a:defRPr>
            </a:pPr>
            <a:r>
              <a:rPr lang="en-CA" altLang="zh-CN" sz="6000" dirty="0">
                <a:solidFill>
                  <a:srgbClr val="333333"/>
                </a:solidFill>
                <a:latin typeface="SF Pro Text" pitchFamily="2" charset="0"/>
                <a:ea typeface="SF Pro Text" pitchFamily="2" charset="0"/>
              </a:rPr>
              <a:t>Engineering: </a:t>
            </a:r>
            <a:r>
              <a:rPr lang="en-CA" altLang="zh-CN" sz="6000" dirty="0">
                <a:solidFill>
                  <a:srgbClr val="333333"/>
                </a:solidFill>
                <a:latin typeface="SF Pro Text" pitchFamily="2" charset="0"/>
                <a:ea typeface="SF Pro Text" pitchFamily="2" charset="0"/>
                <a:cs typeface="Avenir Book"/>
              </a:rPr>
              <a:t>How to build the product</a:t>
            </a:r>
            <a:r>
              <a:rPr lang="en-CA" altLang="zh-CN" sz="6000" dirty="0">
                <a:latin typeface="SF Pro Text" pitchFamily="2" charset="0"/>
                <a:ea typeface="SF Pro Text" pitchFamily="2" charset="0"/>
                <a:cs typeface="Avenir Book"/>
                <a:sym typeface="Avenir Book"/>
              </a:rPr>
              <a:t> </a:t>
            </a:r>
            <a:r>
              <a:rPr sz="6000" dirty="0">
                <a:latin typeface="SF Pro Text" pitchFamily="2" charset="0"/>
                <a:ea typeface="SF Pro Text" pitchFamily="2" charset="0"/>
                <a:cs typeface="Avenir Book"/>
                <a:sym typeface="Avenir Book"/>
              </a:rPr>
              <a:t>⚙️</a:t>
            </a:r>
            <a:endParaRPr lang="en-CA" sz="6000" dirty="0">
              <a:latin typeface="SF Pro Text" pitchFamily="2" charset="0"/>
              <a:ea typeface="SF Pro Text" pitchFamily="2" charset="0"/>
              <a:cs typeface="Avenir Book"/>
              <a:sym typeface="Avenir Book"/>
            </a:endParaRPr>
          </a:p>
          <a:p>
            <a:pPr marL="732692" indent="-732692" algn="l">
              <a:lnSpc>
                <a:spcPct val="150000"/>
              </a:lnSpc>
              <a:buSzPct val="75000"/>
              <a:buFontTx/>
              <a:buChar char="•"/>
              <a:defRPr sz="9000">
                <a:latin typeface="Avenir Black"/>
                <a:ea typeface="Avenir Black"/>
                <a:cs typeface="Avenir Black"/>
                <a:sym typeface="Avenir Black"/>
              </a:defRPr>
            </a:pPr>
            <a:r>
              <a:rPr lang="en-CA" altLang="zh-CN" sz="6000" dirty="0">
                <a:solidFill>
                  <a:srgbClr val="333333"/>
                </a:solidFill>
                <a:latin typeface="SF Pro Text" pitchFamily="2" charset="0"/>
                <a:ea typeface="SF Pro Text" pitchFamily="2" charset="0"/>
              </a:rPr>
              <a:t>UI &amp; UX: </a:t>
            </a:r>
            <a:r>
              <a:rPr lang="en-CA" altLang="zh-CN" sz="6000" dirty="0">
                <a:solidFill>
                  <a:srgbClr val="333333"/>
                </a:solidFill>
                <a:latin typeface="SF Pro Text" pitchFamily="2" charset="0"/>
                <a:ea typeface="SF Pro Text" pitchFamily="2" charset="0"/>
                <a:cs typeface="Avenir Book"/>
              </a:rPr>
              <a:t>How to make it most intuitive</a:t>
            </a:r>
            <a:r>
              <a:rPr lang="en-CA" sz="6000" dirty="0">
                <a:latin typeface="SF Pro Text" pitchFamily="2" charset="0"/>
                <a:ea typeface="SF Pro Text" pitchFamily="2" charset="0"/>
                <a:cs typeface="Avenir Book"/>
                <a:sym typeface="Avenir Book"/>
              </a:rPr>
              <a:t>👌</a:t>
            </a:r>
          </a:p>
          <a:p>
            <a:pPr marL="732692" indent="-732692" algn="l">
              <a:lnSpc>
                <a:spcPct val="150000"/>
              </a:lnSpc>
              <a:buSzPct val="75000"/>
              <a:buFontTx/>
              <a:buChar char="•"/>
              <a:defRPr sz="9000">
                <a:latin typeface="Avenir Black"/>
                <a:ea typeface="Avenir Black"/>
                <a:cs typeface="Avenir Black"/>
                <a:sym typeface="Avenir Black"/>
              </a:defRPr>
            </a:pPr>
            <a:r>
              <a:rPr lang="en-CA" altLang="zh-CN" sz="6000" dirty="0">
                <a:solidFill>
                  <a:srgbClr val="333333"/>
                </a:solidFill>
                <a:latin typeface="SF Pro Text" pitchFamily="2" charset="0"/>
                <a:ea typeface="SF Pro Text" pitchFamily="2" charset="0"/>
              </a:rPr>
              <a:t>Design: </a:t>
            </a:r>
            <a:r>
              <a:rPr lang="en-CA" altLang="zh-CN" sz="6000" dirty="0">
                <a:solidFill>
                  <a:srgbClr val="333333"/>
                </a:solidFill>
                <a:latin typeface="SF Pro Text" pitchFamily="2" charset="0"/>
                <a:ea typeface="SF Pro Text" pitchFamily="2" charset="0"/>
                <a:cs typeface="Avenir Book"/>
              </a:rPr>
              <a:t>How to make it beautiful</a:t>
            </a:r>
            <a:r>
              <a:rPr lang="en-CA" sz="6000" dirty="0">
                <a:latin typeface="SF Pro Text" pitchFamily="2" charset="0"/>
                <a:ea typeface="SF Pro Text" pitchFamily="2" charset="0"/>
                <a:cs typeface="Avenir Book"/>
                <a:sym typeface="Avenir Book"/>
              </a:rPr>
              <a:t>💖</a:t>
            </a:r>
          </a:p>
        </p:txBody>
      </p:sp>
      <p:sp>
        <p:nvSpPr>
          <p:cNvPr id="160" name="Code means"/>
          <p:cNvSpPr txBox="1"/>
          <p:nvPr/>
        </p:nvSpPr>
        <p:spPr>
          <a:xfrm>
            <a:off x="3875822" y="1830260"/>
            <a:ext cx="16507725" cy="16414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>
                <a:solidFill>
                  <a:srgbClr val="333333"/>
                </a:solidFill>
                <a:latin typeface="Avenir Black"/>
                <a:ea typeface="Avenir Black"/>
                <a:cs typeface="Avenir Black"/>
                <a:sym typeface="Avenir Black"/>
              </a:defRPr>
            </a:lvl1pPr>
          </a:lstStyle>
          <a:p>
            <a:r>
              <a:rPr lang="en-CA" altLang="zh-CN" b="1" dirty="0">
                <a:latin typeface="Circular Std Black" panose="020B0604020101020102" pitchFamily="34" charset="77"/>
                <a:cs typeface="Circular Std Black" panose="020B0604020101020102" pitchFamily="34" charset="77"/>
              </a:rPr>
              <a:t>What does coding involve?</a:t>
            </a:r>
            <a:endParaRPr b="1" dirty="0">
              <a:latin typeface="Circular Std Black" panose="020B0604020101020102" pitchFamily="34" charset="77"/>
              <a:cs typeface="Circular Std Black" panose="020B0604020101020102" pitchFamily="34" charset="77"/>
            </a:endParaRP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frame_4.png" descr="frame_4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63" name="Screen Shot 2017-10-13 at 15.16.10.png" descr="Screen Shot 2017-10-13 at 15.16.1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90010" y="-1791492"/>
            <a:ext cx="24764020" cy="16561675"/>
          </a:xfrm>
          <a:prstGeom prst="rect">
            <a:avLst/>
          </a:prstGeom>
          <a:ln w="12700">
            <a:miter lim="400000"/>
          </a:ln>
        </p:spPr>
      </p:pic>
      <p:sp>
        <p:nvSpPr>
          <p:cNvPr id="164" name="Rectangle"/>
          <p:cNvSpPr/>
          <p:nvPr/>
        </p:nvSpPr>
        <p:spPr>
          <a:xfrm>
            <a:off x="-304800" y="-254000"/>
            <a:ext cx="24898946" cy="15254790"/>
          </a:xfrm>
          <a:prstGeom prst="rect">
            <a:avLst/>
          </a:prstGeom>
          <a:gradFill>
            <a:gsLst>
              <a:gs pos="0">
                <a:srgbClr val="2540BD">
                  <a:alpha val="73371"/>
                </a:srgbClr>
              </a:gs>
              <a:gs pos="100000">
                <a:srgbClr val="002276">
                  <a:alpha val="10216"/>
                </a:srgbClr>
              </a:gs>
            </a:gsLst>
            <a:lin ang="2646113"/>
          </a:gra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65" name="We won’t teach you like…"/>
          <p:cNvSpPr txBox="1"/>
          <p:nvPr/>
        </p:nvSpPr>
        <p:spPr>
          <a:xfrm>
            <a:off x="1189796" y="2626222"/>
            <a:ext cx="22004422" cy="3180358"/>
          </a:xfrm>
          <a:prstGeom prst="rect">
            <a:avLst/>
          </a:prstGeom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0000">
                <a:solidFill>
                  <a:srgbClr val="FFFFFF"/>
                </a:solidFill>
                <a:latin typeface="Avenir Book"/>
                <a:ea typeface="Avenir Book"/>
                <a:cs typeface="Avenir Book"/>
                <a:sym typeface="Avenir Book"/>
              </a:defRPr>
            </a:pPr>
            <a:r>
              <a:rPr lang="en-CA" altLang="zh-CN" b="1" dirty="0">
                <a:latin typeface="Circular Std Black" panose="020B0604020101020102" pitchFamily="34" charset="77"/>
                <a:cs typeface="Circular Std Black" panose="020B0604020101020102" pitchFamily="34" charset="77"/>
              </a:rPr>
              <a:t>We don’t lecture like in a traditional </a:t>
            </a:r>
          </a:p>
          <a:p>
            <a:pPr>
              <a:defRPr sz="10000">
                <a:solidFill>
                  <a:srgbClr val="FFFFFF"/>
                </a:solidFill>
                <a:latin typeface="Avenir Book"/>
                <a:ea typeface="Avenir Book"/>
                <a:cs typeface="Avenir Book"/>
                <a:sym typeface="Avenir Book"/>
              </a:defRPr>
            </a:pPr>
            <a:r>
              <a:rPr lang="en-CA" altLang="zh-CN" b="1" dirty="0">
                <a:latin typeface="Circular Std Black" panose="020B0604020101020102" pitchFamily="34" charset="77"/>
                <a:cs typeface="Circular Std Black" panose="020B0604020101020102" pitchFamily="34" charset="77"/>
              </a:rPr>
              <a:t>CS degree</a:t>
            </a:r>
            <a:endParaRPr b="1" dirty="0">
              <a:latin typeface="Circular Std Black" panose="020B0604020101020102" pitchFamily="34" charset="77"/>
              <a:cs typeface="Circular Std Black" panose="020B0604020101020102" pitchFamily="34" charset="77"/>
            </a:endParaRPr>
          </a:p>
        </p:txBody>
      </p:sp>
      <p:sp>
        <p:nvSpPr>
          <p:cNvPr id="166" name="We will teach you…"/>
          <p:cNvSpPr txBox="1"/>
          <p:nvPr/>
        </p:nvSpPr>
        <p:spPr>
          <a:xfrm>
            <a:off x="1187388" y="8602663"/>
            <a:ext cx="22009231" cy="1641475"/>
          </a:xfrm>
          <a:prstGeom prst="rect">
            <a:avLst/>
          </a:prstGeom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0000">
                <a:solidFill>
                  <a:srgbClr val="FFFFFF"/>
                </a:solidFill>
                <a:latin typeface="Avenir Book"/>
                <a:ea typeface="Avenir Book"/>
                <a:cs typeface="Avenir Book"/>
                <a:sym typeface="Avenir Book"/>
              </a:defRPr>
            </a:pPr>
            <a:r>
              <a:rPr lang="en-CA" altLang="zh-CN" dirty="0">
                <a:latin typeface="Circular Std Black" panose="020B0604020101020102" pitchFamily="34" charset="77"/>
                <a:ea typeface="Circular Std" panose="02000503000000020003" pitchFamily="2" charset="0"/>
                <a:cs typeface="Circular Std Black" panose="020B0604020101020102" pitchFamily="34" charset="77"/>
              </a:rPr>
              <a:t>We teach you how to build products</a:t>
            </a:r>
            <a:endParaRPr lang="zh-CN" altLang="en-US" dirty="0">
              <a:latin typeface="Circular Std Black" panose="020B0604020101020102" pitchFamily="34" charset="77"/>
              <a:cs typeface="Circular Std Black" panose="020B0604020101020102" pitchFamily="34" charset="77"/>
            </a:endParaRP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frame_4.png" descr="frame_4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169" name="Still, there is no shortcut 😊 We will cover…"/>
          <p:cNvSpPr txBox="1"/>
          <p:nvPr/>
        </p:nvSpPr>
        <p:spPr>
          <a:xfrm>
            <a:off x="4332495" y="3113384"/>
            <a:ext cx="15719047" cy="74892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2000">
                <a:solidFill>
                  <a:srgbClr val="333333"/>
                </a:solidFill>
                <a:latin typeface="Avenir Black"/>
                <a:ea typeface="Avenir Black"/>
                <a:cs typeface="Avenir Black"/>
                <a:sym typeface="Avenir Black"/>
              </a:defRPr>
            </a:pPr>
            <a:r>
              <a:rPr lang="en-CA" altLang="zh-CN" b="1" dirty="0">
                <a:latin typeface="Circular Std Black" panose="020B0604020101020102" pitchFamily="34" charset="77"/>
                <a:cs typeface="Circular Std Black" panose="020B0604020101020102" pitchFamily="34" charset="77"/>
              </a:rPr>
              <a:t>That being said, </a:t>
            </a:r>
          </a:p>
          <a:p>
            <a:pPr>
              <a:defRPr sz="12000">
                <a:solidFill>
                  <a:srgbClr val="333333"/>
                </a:solidFill>
                <a:latin typeface="Avenir Black"/>
                <a:ea typeface="Avenir Black"/>
                <a:cs typeface="Avenir Black"/>
                <a:sym typeface="Avenir Black"/>
              </a:defRPr>
            </a:pPr>
            <a:r>
              <a:rPr lang="en-CA" altLang="zh-CN" b="1" dirty="0">
                <a:latin typeface="Circular Std Black" panose="020B0604020101020102" pitchFamily="34" charset="77"/>
                <a:cs typeface="Circular Std Black" panose="020B0604020101020102" pitchFamily="34" charset="77"/>
              </a:rPr>
              <a:t>there is no shortcut</a:t>
            </a:r>
            <a:r>
              <a:rPr b="1" dirty="0">
                <a:latin typeface="Circular Std Black" panose="020B0604020101020102" pitchFamily="34" charset="77"/>
                <a:cs typeface="Circular Std Black" panose="020B0604020101020102" pitchFamily="34" charset="77"/>
              </a:rPr>
              <a:t>😊</a:t>
            </a:r>
            <a:br>
              <a:rPr b="1" dirty="0">
                <a:latin typeface="Circular Std Black" panose="020B0604020101020102" pitchFamily="34" charset="77"/>
                <a:cs typeface="Circular Std Black" panose="020B0604020101020102" pitchFamily="34" charset="77"/>
              </a:rPr>
            </a:br>
            <a:endParaRPr lang="en-US" altLang="zh-CN" b="1" dirty="0">
              <a:latin typeface="Circular Std Black" panose="020B0604020101020102" pitchFamily="34" charset="77"/>
              <a:cs typeface="Circular Std Black" panose="020B0604020101020102" pitchFamily="34" charset="77"/>
            </a:endParaRPr>
          </a:p>
          <a:p>
            <a:pPr>
              <a:defRPr sz="12000">
                <a:solidFill>
                  <a:srgbClr val="333333"/>
                </a:solidFill>
                <a:latin typeface="Avenir Black"/>
                <a:ea typeface="Avenir Black"/>
                <a:cs typeface="Avenir Black"/>
                <a:sym typeface="Avenir Black"/>
              </a:defRPr>
            </a:pPr>
            <a:r>
              <a:rPr lang="en-CA" altLang="zh-CN" sz="6000" dirty="0">
                <a:latin typeface="SF Pro Text" pitchFamily="2" charset="0"/>
                <a:ea typeface="SF Pro Text" pitchFamily="2" charset="0"/>
                <a:cs typeface="Avenir Book"/>
                <a:sym typeface="Avenir Book"/>
              </a:rPr>
              <a:t>This course covers the main </a:t>
            </a:r>
          </a:p>
          <a:p>
            <a:pPr>
              <a:defRPr sz="12000">
                <a:solidFill>
                  <a:srgbClr val="333333"/>
                </a:solidFill>
                <a:latin typeface="Avenir Black"/>
                <a:ea typeface="Avenir Black"/>
                <a:cs typeface="Avenir Black"/>
                <a:sym typeface="Avenir Black"/>
              </a:defRPr>
            </a:pPr>
            <a:r>
              <a:rPr lang="en-CA" altLang="zh-CN" sz="6000" dirty="0">
                <a:latin typeface="SF Pro Text" pitchFamily="2" charset="0"/>
                <a:ea typeface="SF Pro Text" pitchFamily="2" charset="0"/>
                <a:cs typeface="Avenir Book"/>
                <a:sym typeface="Avenir Book"/>
              </a:rPr>
              <a:t>programming concepts</a:t>
            </a:r>
            <a:endParaRPr sz="7200" dirty="0">
              <a:latin typeface="SF Pro Text" pitchFamily="2" charset="0"/>
              <a:ea typeface="SF Pro Text" pitchFamily="2" charset="0"/>
              <a:cs typeface="Avenir Book"/>
              <a:sym typeface="Avenir Book"/>
            </a:endParaRP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Hold on.…"/>
          <p:cNvSpPr txBox="1"/>
          <p:nvPr/>
        </p:nvSpPr>
        <p:spPr>
          <a:xfrm>
            <a:off x="1028446" y="4429069"/>
            <a:ext cx="8035854" cy="4719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10000">
                <a:latin typeface="Avenir Black"/>
                <a:ea typeface="Avenir Black"/>
                <a:cs typeface="Avenir Black"/>
                <a:sym typeface="Avenir Black"/>
              </a:defRPr>
            </a:pPr>
            <a:r>
              <a:rPr b="1" dirty="0">
                <a:latin typeface="Circular Std Black" panose="020B0604020101020102" pitchFamily="34" charset="77"/>
                <a:cs typeface="Circular Std Black" panose="020B0604020101020102" pitchFamily="34" charset="77"/>
              </a:rPr>
              <a:t>Hold on.</a:t>
            </a:r>
          </a:p>
          <a:p>
            <a:pPr algn="l">
              <a:defRPr sz="10000">
                <a:latin typeface="Avenir Black"/>
                <a:ea typeface="Avenir Black"/>
                <a:cs typeface="Avenir Black"/>
                <a:sym typeface="Avenir Black"/>
              </a:defRPr>
            </a:pPr>
            <a:r>
              <a:rPr b="1" dirty="0">
                <a:latin typeface="Circular Std Black" panose="020B0604020101020102" pitchFamily="34" charset="77"/>
                <a:cs typeface="Circular Std Black" panose="020B0604020101020102" pitchFamily="34" charset="77"/>
              </a:rPr>
              <a:t>Trust us.</a:t>
            </a:r>
          </a:p>
          <a:p>
            <a:pPr algn="l">
              <a:defRPr sz="10000">
                <a:latin typeface="Avenir Black"/>
                <a:ea typeface="Avenir Black"/>
                <a:cs typeface="Avenir Black"/>
                <a:sym typeface="Avenir Black"/>
              </a:defRPr>
            </a:pPr>
            <a:r>
              <a:rPr b="1" dirty="0">
                <a:latin typeface="Circular Std Black" panose="020B0604020101020102" pitchFamily="34" charset="77"/>
                <a:cs typeface="Circular Std Black" panose="020B0604020101020102" pitchFamily="34" charset="77"/>
              </a:rPr>
              <a:t>Stay curious.</a:t>
            </a:r>
          </a:p>
        </p:txBody>
      </p:sp>
      <p:pic>
        <p:nvPicPr>
          <p:cNvPr id="177" name="giphy.gif" descr="giphy.gif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3769168" y="2007457"/>
            <a:ext cx="9562467" cy="956246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frame_4.png" descr="frame_4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185" name="⌚ Your typical day"/>
          <p:cNvSpPr txBox="1"/>
          <p:nvPr/>
        </p:nvSpPr>
        <p:spPr>
          <a:xfrm>
            <a:off x="3083783" y="1615668"/>
            <a:ext cx="18320721" cy="16414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0000">
                <a:solidFill>
                  <a:srgbClr val="333333"/>
                </a:solidFill>
                <a:latin typeface="Avenir Black"/>
                <a:ea typeface="Avenir Black"/>
                <a:cs typeface="Avenir Black"/>
                <a:sym typeface="Avenir Black"/>
              </a:defRPr>
            </a:lvl1pPr>
          </a:lstStyle>
          <a:p>
            <a:pPr algn="ctr"/>
            <a:r>
              <a:rPr lang="en-US" altLang="zh-CN" b="1" dirty="0">
                <a:latin typeface="Circular Std Black" panose="020B0604020101020102" pitchFamily="34" charset="77"/>
                <a:cs typeface="Circular Std Black" panose="020B0604020101020102" pitchFamily="34" charset="77"/>
              </a:rPr>
              <a:t> Schedule every Tues &amp; Thurs</a:t>
            </a:r>
            <a:r>
              <a:rPr lang="zh-CN" altLang="en-US" b="1" dirty="0">
                <a:latin typeface="Circular Std Black" panose="020B0604020101020102" pitchFamily="34" charset="77"/>
                <a:cs typeface="Circular Std Black" panose="020B0604020101020102" pitchFamily="34" charset="77"/>
              </a:rPr>
              <a:t> </a:t>
            </a:r>
            <a:endParaRPr b="1" dirty="0">
              <a:latin typeface="Circular Std Black" panose="020B0604020101020102" pitchFamily="34" charset="77"/>
              <a:cs typeface="Circular Std Black" panose="020B0604020101020102" pitchFamily="34" charset="77"/>
            </a:endParaRPr>
          </a:p>
        </p:txBody>
      </p:sp>
      <p:graphicFrame>
        <p:nvGraphicFramePr>
          <p:cNvPr id="186" name="Table"/>
          <p:cNvGraphicFramePr/>
          <p:nvPr>
            <p:extLst>
              <p:ext uri="{D42A27DB-BD31-4B8C-83A1-F6EECF244321}">
                <p14:modId xmlns:p14="http://schemas.microsoft.com/office/powerpoint/2010/main" val="3713715488"/>
              </p:ext>
            </p:extLst>
          </p:nvPr>
        </p:nvGraphicFramePr>
        <p:xfrm>
          <a:off x="3839428" y="5238571"/>
          <a:ext cx="16379749" cy="3071073"/>
        </p:xfrm>
        <a:graphic>
          <a:graphicData uri="http://schemas.openxmlformats.org/drawingml/2006/table">
            <a:tbl>
              <a:tblPr bandRow="1">
                <a:tableStyleId>{8F44A2F1-9E1F-4B54-A3A2-5F16C0AD49E2}</a:tableStyleId>
              </a:tblPr>
              <a:tblGrid>
                <a:gridCol w="54406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9391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023691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lang="en-US" altLang="zh-CN" sz="4000" dirty="0">
                          <a:latin typeface="Avenir Black"/>
                          <a:ea typeface="Avenir Black"/>
                          <a:cs typeface="Avenir Black"/>
                          <a:sym typeface="Avenir Black"/>
                        </a:rPr>
                        <a:t>18:30 - 19:00</a:t>
                      </a:r>
                      <a:endParaRPr sz="4000" dirty="0">
                        <a:latin typeface="Avenir Black"/>
                        <a:ea typeface="Avenir Black"/>
                        <a:cs typeface="Avenir Black"/>
                        <a:sym typeface="Avenir Black"/>
                      </a:endParaRP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lang="en-CA" altLang="zh-CN" sz="4000" dirty="0">
                          <a:latin typeface="Avenir Black"/>
                          <a:ea typeface="Avenir Black"/>
                          <a:cs typeface="Avenir Black"/>
                          <a:sym typeface="Avenir Black"/>
                        </a:rPr>
                        <a:t>Arrive</a:t>
                      </a:r>
                      <a:r>
                        <a:rPr lang="en-CA" altLang="zh-CN" sz="4000" baseline="0" dirty="0">
                          <a:latin typeface="Avenir Black"/>
                          <a:ea typeface="Avenir Black"/>
                          <a:cs typeface="Avenir Black"/>
                          <a:sym typeface="Avenir Black"/>
                        </a:rPr>
                        <a:t> on campus</a:t>
                      </a:r>
                      <a:endParaRPr sz="4000" dirty="0">
                        <a:latin typeface="Avenir Black"/>
                        <a:ea typeface="Avenir Black"/>
                        <a:cs typeface="Avenir Black"/>
                        <a:sym typeface="Avenir Black"/>
                      </a:endParaRP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23691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lang="en-US" altLang="zh-CN" sz="4000" dirty="0">
                          <a:latin typeface="Avenir Black"/>
                          <a:ea typeface="Avenir Black"/>
                          <a:cs typeface="Avenir Black"/>
                          <a:sym typeface="Avenir Black"/>
                        </a:rPr>
                        <a:t>19:00</a:t>
                      </a:r>
                      <a:r>
                        <a:rPr sz="4000" dirty="0">
                          <a:latin typeface="Avenir Black"/>
                          <a:ea typeface="Avenir Black"/>
                          <a:cs typeface="Avenir Black"/>
                          <a:sym typeface="Avenir Black"/>
                        </a:rPr>
                        <a:t> - </a:t>
                      </a:r>
                      <a:r>
                        <a:rPr lang="en-US" altLang="zh-CN" sz="4000" dirty="0">
                          <a:latin typeface="Avenir Black"/>
                          <a:ea typeface="Avenir Black"/>
                          <a:cs typeface="Avenir Black"/>
                          <a:sym typeface="Avenir Black"/>
                        </a:rPr>
                        <a:t>20</a:t>
                      </a:r>
                      <a:r>
                        <a:rPr sz="4000" dirty="0">
                          <a:latin typeface="Avenir Black"/>
                          <a:ea typeface="Avenir Black"/>
                          <a:cs typeface="Avenir Black"/>
                          <a:sym typeface="Avenir Black"/>
                        </a:rPr>
                        <a:t>:</a:t>
                      </a:r>
                      <a:r>
                        <a:rPr lang="en-US" altLang="zh-CN" sz="4000" dirty="0">
                          <a:latin typeface="Avenir Black"/>
                          <a:ea typeface="Avenir Black"/>
                          <a:cs typeface="Avenir Black"/>
                          <a:sym typeface="Avenir Black"/>
                        </a:rPr>
                        <a:t>3</a:t>
                      </a:r>
                      <a:r>
                        <a:rPr sz="4000" dirty="0">
                          <a:latin typeface="Avenir Black"/>
                          <a:ea typeface="Avenir Black"/>
                          <a:cs typeface="Avenir Black"/>
                          <a:sym typeface="Avenir Black"/>
                        </a:rPr>
                        <a:t>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4000" dirty="0">
                          <a:latin typeface="Avenir Black"/>
                          <a:ea typeface="Avenir Black"/>
                          <a:cs typeface="Avenir Black"/>
                          <a:sym typeface="Avenir Black"/>
                        </a:rPr>
                        <a:t>Lecture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23691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lang="en-US" altLang="zh-CN" sz="4000" dirty="0">
                          <a:latin typeface="Avenir Black"/>
                          <a:ea typeface="Avenir Black"/>
                          <a:cs typeface="Avenir Black"/>
                          <a:sym typeface="Avenir Black"/>
                        </a:rPr>
                        <a:t>20:30 – 22:00</a:t>
                      </a:r>
                      <a:endParaRPr sz="4000" dirty="0">
                        <a:latin typeface="Avenir Black"/>
                        <a:ea typeface="Avenir Black"/>
                        <a:cs typeface="Avenir Black"/>
                        <a:sym typeface="Avenir Black"/>
                      </a:endParaRP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lang="en-CA" altLang="zh-CN" sz="4000" dirty="0">
                          <a:latin typeface="Avenir Black"/>
                          <a:ea typeface="Avenir Black"/>
                          <a:cs typeface="Avenir Black"/>
                          <a:sym typeface="Avenir Black"/>
                        </a:rPr>
                        <a:t>Complete the exercises with your buddy</a:t>
                      </a:r>
                      <a:endParaRPr sz="4000" dirty="0">
                        <a:latin typeface="Avenir Black"/>
                        <a:ea typeface="Avenir Black"/>
                        <a:cs typeface="Avenir Black"/>
                        <a:sym typeface="Avenir Black"/>
                      </a:endParaRP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66506638"/>
      </p:ext>
    </p:extLst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360</TotalTime>
  <Words>613</Words>
  <Application>Microsoft Macintosh PowerPoint</Application>
  <PresentationFormat>Custom</PresentationFormat>
  <Paragraphs>109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3" baseType="lpstr">
      <vt:lpstr>Avenir Black</vt:lpstr>
      <vt:lpstr>Avenir Book</vt:lpstr>
      <vt:lpstr>Avenir Heavy</vt:lpstr>
      <vt:lpstr>Circular Std Black</vt:lpstr>
      <vt:lpstr>Helvetica</vt:lpstr>
      <vt:lpstr>Helvetica Light</vt:lpstr>
      <vt:lpstr>Helvetica Neue</vt:lpstr>
      <vt:lpstr>SF Pro Text</vt:lpstr>
      <vt:lpstr>White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Nini Zhu</dc:creator>
  <cp:lastModifiedBy>Microsoft Office User</cp:lastModifiedBy>
  <cp:revision>26</cp:revision>
  <dcterms:modified xsi:type="dcterms:W3CDTF">2020-06-11T10:24:16Z</dcterms:modified>
</cp:coreProperties>
</file>